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x="18288000" cy="10287000"/>
  <p:notesSz cx="6858000" cy="9144000"/>
  <p:embeddedFontLst>
    <p:embeddedFont>
      <p:font typeface="Bellaboo" charset="1" panose="00000000000000000000"/>
      <p:regular r:id="rId29"/>
    </p:embeddedFont>
    <p:embeddedFont>
      <p:font typeface="Glacial Indifference" charset="1" panose="00000000000000000000"/>
      <p:regular r:id="rId30"/>
    </p:embeddedFont>
    <p:embeddedFont>
      <p:font typeface="Glacial Indifference Bold" charset="1" panose="00000800000000000000"/>
      <p:regular r:id="rId31"/>
    </p:embeddedFont>
    <p:embeddedFont>
      <p:font typeface="Glacial Indifference Italics" charset="1" panose="0000000000000000000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AF8EE"/>
        </a:solidFill>
      </p:bgPr>
    </p:bg>
    <p:spTree>
      <p:nvGrpSpPr>
        <p:cNvPr id="1" name=""/>
        <p:cNvGrpSpPr/>
        <p:nvPr/>
      </p:nvGrpSpPr>
      <p:grpSpPr>
        <a:xfrm>
          <a:off x="0" y="0"/>
          <a:ext cx="0" cy="0"/>
          <a:chOff x="0" y="0"/>
          <a:chExt cx="0" cy="0"/>
        </a:xfrm>
      </p:grpSpPr>
      <p:sp>
        <p:nvSpPr>
          <p:cNvPr name="Freeform 2" id="2"/>
          <p:cNvSpPr/>
          <p:nvPr/>
        </p:nvSpPr>
        <p:spPr>
          <a:xfrm flipH="false" flipV="false" rot="0">
            <a:off x="652224" y="0"/>
            <a:ext cx="7683934" cy="10287000"/>
          </a:xfrm>
          <a:custGeom>
            <a:avLst/>
            <a:gdLst/>
            <a:ahLst/>
            <a:cxnLst/>
            <a:rect r="r" b="b" t="t" l="l"/>
            <a:pathLst>
              <a:path h="10287000" w="7683934">
                <a:moveTo>
                  <a:pt x="0" y="0"/>
                </a:moveTo>
                <a:lnTo>
                  <a:pt x="7683934" y="0"/>
                </a:lnTo>
                <a:lnTo>
                  <a:pt x="7683934" y="10287000"/>
                </a:lnTo>
                <a:lnTo>
                  <a:pt x="0" y="10287000"/>
                </a:lnTo>
                <a:lnTo>
                  <a:pt x="0" y="0"/>
                </a:lnTo>
                <a:close/>
              </a:path>
            </a:pathLst>
          </a:custGeom>
          <a:blipFill>
            <a:blip r:embed="rId2">
              <a:alphaModFix amt="81000"/>
            </a:blip>
            <a:stretch>
              <a:fillRect l="-16938" t="0" r="-16938" b="0"/>
            </a:stretch>
          </a:blipFill>
        </p:spPr>
      </p:sp>
      <p:sp>
        <p:nvSpPr>
          <p:cNvPr name="AutoShape 3" id="3"/>
          <p:cNvSpPr/>
          <p:nvPr/>
        </p:nvSpPr>
        <p:spPr>
          <a:xfrm>
            <a:off x="8862070" y="5532514"/>
            <a:ext cx="8397230" cy="0"/>
          </a:xfrm>
          <a:prstGeom prst="line">
            <a:avLst/>
          </a:prstGeom>
          <a:ln cap="flat" w="47625">
            <a:solidFill>
              <a:srgbClr val="000000"/>
            </a:solidFill>
            <a:prstDash val="solid"/>
            <a:headEnd type="none" len="sm" w="sm"/>
            <a:tailEnd type="none" len="sm" w="sm"/>
          </a:ln>
        </p:spPr>
      </p:sp>
      <p:sp>
        <p:nvSpPr>
          <p:cNvPr name="Freeform 4" id="4"/>
          <p:cNvSpPr/>
          <p:nvPr/>
        </p:nvSpPr>
        <p:spPr>
          <a:xfrm flipH="false" flipV="false" rot="0">
            <a:off x="14591095" y="9260948"/>
            <a:ext cx="3363253" cy="748324"/>
          </a:xfrm>
          <a:custGeom>
            <a:avLst/>
            <a:gdLst/>
            <a:ahLst/>
            <a:cxnLst/>
            <a:rect r="r" b="b" t="t" l="l"/>
            <a:pathLst>
              <a:path h="748324" w="3363253">
                <a:moveTo>
                  <a:pt x="0" y="0"/>
                </a:moveTo>
                <a:lnTo>
                  <a:pt x="3363253" y="0"/>
                </a:lnTo>
                <a:lnTo>
                  <a:pt x="3363253" y="748323"/>
                </a:lnTo>
                <a:lnTo>
                  <a:pt x="0" y="748323"/>
                </a:lnTo>
                <a:lnTo>
                  <a:pt x="0" y="0"/>
                </a:lnTo>
                <a:close/>
              </a:path>
            </a:pathLst>
          </a:custGeom>
          <a:blipFill>
            <a:blip r:embed="rId3"/>
            <a:stretch>
              <a:fillRect l="0" t="0" r="0" b="0"/>
            </a:stretch>
          </a:blipFill>
        </p:spPr>
      </p:sp>
      <p:sp>
        <p:nvSpPr>
          <p:cNvPr name="TextBox 5" id="5"/>
          <p:cNvSpPr txBox="true"/>
          <p:nvPr/>
        </p:nvSpPr>
        <p:spPr>
          <a:xfrm rot="0">
            <a:off x="8862070" y="3266224"/>
            <a:ext cx="8397230" cy="2059300"/>
          </a:xfrm>
          <a:prstGeom prst="rect">
            <a:avLst/>
          </a:prstGeom>
        </p:spPr>
        <p:txBody>
          <a:bodyPr anchor="t" rtlCol="false" tIns="0" lIns="0" bIns="0" rIns="0">
            <a:spAutoFit/>
          </a:bodyPr>
          <a:lstStyle/>
          <a:p>
            <a:pPr algn="ctr" marL="0" indent="0" lvl="0">
              <a:lnSpc>
                <a:spcPts val="15839"/>
              </a:lnSpc>
            </a:pPr>
            <a:r>
              <a:rPr lang="en-US" sz="14399">
                <a:solidFill>
                  <a:srgbClr val="000000"/>
                </a:solidFill>
                <a:latin typeface="Bellaboo"/>
                <a:ea typeface="Bellaboo"/>
                <a:cs typeface="Bellaboo"/>
                <a:sym typeface="Bellaboo"/>
              </a:rPr>
              <a:t>Key Methods</a:t>
            </a:r>
          </a:p>
        </p:txBody>
      </p:sp>
      <p:sp>
        <p:nvSpPr>
          <p:cNvPr name="TextBox 6" id="6"/>
          <p:cNvSpPr txBox="true"/>
          <p:nvPr/>
        </p:nvSpPr>
        <p:spPr>
          <a:xfrm rot="0">
            <a:off x="8862070" y="9354122"/>
            <a:ext cx="8397230" cy="504825"/>
          </a:xfrm>
          <a:prstGeom prst="rect">
            <a:avLst/>
          </a:prstGeom>
        </p:spPr>
        <p:txBody>
          <a:bodyPr anchor="t" rtlCol="false" tIns="0" lIns="0" bIns="0" rIns="0">
            <a:spAutoFit/>
          </a:bodyPr>
          <a:lstStyle/>
          <a:p>
            <a:pPr algn="ctr" marL="0" indent="0" lvl="0">
              <a:lnSpc>
                <a:spcPts val="4199"/>
              </a:lnSpc>
            </a:pPr>
            <a:r>
              <a:rPr lang="en-US" sz="2999" spc="29">
                <a:solidFill>
                  <a:srgbClr val="000000"/>
                </a:solidFill>
                <a:latin typeface="Glacial Indifference"/>
                <a:ea typeface="Glacial Indifference"/>
                <a:cs typeface="Glacial Indifference"/>
                <a:sym typeface="Glacial Indifference"/>
              </a:rPr>
              <a:t>2025</a:t>
            </a:r>
          </a:p>
        </p:txBody>
      </p:sp>
      <p:sp>
        <p:nvSpPr>
          <p:cNvPr name="TextBox 7" id="7"/>
          <p:cNvSpPr txBox="true"/>
          <p:nvPr/>
        </p:nvSpPr>
        <p:spPr>
          <a:xfrm rot="0">
            <a:off x="8447987" y="5689677"/>
            <a:ext cx="9225396" cy="2343150"/>
          </a:xfrm>
          <a:prstGeom prst="rect">
            <a:avLst/>
          </a:prstGeom>
        </p:spPr>
        <p:txBody>
          <a:bodyPr anchor="t" rtlCol="false" tIns="0" lIns="0" bIns="0" rIns="0">
            <a:spAutoFit/>
          </a:bodyPr>
          <a:lstStyle/>
          <a:p>
            <a:pPr algn="ctr">
              <a:lnSpc>
                <a:spcPts val="3499"/>
              </a:lnSpc>
            </a:pPr>
            <a:r>
              <a:rPr lang="en-US" sz="2499" spc="24">
                <a:solidFill>
                  <a:srgbClr val="000000"/>
                </a:solidFill>
                <a:latin typeface="Glacial Indifference"/>
                <a:ea typeface="Glacial Indifference"/>
                <a:cs typeface="Glacial Indifference"/>
                <a:sym typeface="Glacial Indifference"/>
              </a:rPr>
              <a:t>Used in ERASMUS+ Training course „Resilience, Inclusion, Support, and Empowerment for Youth Workers“ (RISE)</a:t>
            </a:r>
          </a:p>
          <a:p>
            <a:pPr algn="ctr">
              <a:lnSpc>
                <a:spcPts val="3499"/>
              </a:lnSpc>
            </a:pPr>
            <a:r>
              <a:rPr lang="en-US" b="true" sz="2499" spc="24">
                <a:solidFill>
                  <a:srgbClr val="000000"/>
                </a:solidFill>
                <a:latin typeface="Glacial Indifference Bold"/>
                <a:ea typeface="Glacial Indifference Bold"/>
                <a:cs typeface="Glacial Indifference Bold"/>
                <a:sym typeface="Glacial Indifference Bold"/>
              </a:rPr>
              <a:t>Detailed Step-by-Step Methods for </a:t>
            </a:r>
          </a:p>
          <a:p>
            <a:pPr algn="ctr">
              <a:lnSpc>
                <a:spcPts val="3499"/>
              </a:lnSpc>
            </a:pPr>
            <a:r>
              <a:rPr lang="en-US" b="true" sz="2499" spc="24">
                <a:solidFill>
                  <a:srgbClr val="000000"/>
                </a:solidFill>
                <a:latin typeface="Glacial Indifference Bold"/>
                <a:ea typeface="Glacial Indifference Bold"/>
                <a:cs typeface="Glacial Indifference Bold"/>
                <a:sym typeface="Glacial Indifference Bold"/>
              </a:rPr>
              <a:t>Supporting Young People and Youth Workers</a:t>
            </a:r>
          </a:p>
          <a:p>
            <a:pPr algn="ctr" marL="0" indent="0" lvl="0">
              <a:lnSpc>
                <a:spcPts val="4899"/>
              </a:lnSpc>
            </a:pPr>
          </a:p>
        </p:txBody>
      </p:sp>
      <p:sp>
        <p:nvSpPr>
          <p:cNvPr name="TextBox 8" id="8"/>
          <p:cNvSpPr txBox="true"/>
          <p:nvPr/>
        </p:nvSpPr>
        <p:spPr>
          <a:xfrm rot="0">
            <a:off x="8862070" y="1920606"/>
            <a:ext cx="8397230" cy="1377435"/>
          </a:xfrm>
          <a:prstGeom prst="rect">
            <a:avLst/>
          </a:prstGeom>
        </p:spPr>
        <p:txBody>
          <a:bodyPr anchor="t" rtlCol="false" tIns="0" lIns="0" bIns="0" rIns="0">
            <a:spAutoFit/>
          </a:bodyPr>
          <a:lstStyle/>
          <a:p>
            <a:pPr algn="ctr">
              <a:lnSpc>
                <a:spcPts val="11039"/>
              </a:lnSpc>
            </a:pPr>
            <a:r>
              <a:rPr lang="en-US" b="true" sz="8300">
                <a:solidFill>
                  <a:srgbClr val="000000"/>
                </a:solidFill>
                <a:latin typeface="Glacial Indifference Bold"/>
                <a:ea typeface="Glacial Indifference Bold"/>
                <a:cs typeface="Glacial Indifference Bold"/>
                <a:sym typeface="Glacial Indifference Bold"/>
              </a:rPr>
              <a:t>RISE</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AF8EE"/>
        </a:solidFill>
      </p:bgPr>
    </p:bg>
    <p:spTree>
      <p:nvGrpSpPr>
        <p:cNvPr id="1" name=""/>
        <p:cNvGrpSpPr/>
        <p:nvPr/>
      </p:nvGrpSpPr>
      <p:grpSpPr>
        <a:xfrm>
          <a:off x="0" y="0"/>
          <a:ext cx="0" cy="0"/>
          <a:chOff x="0" y="0"/>
          <a:chExt cx="0" cy="0"/>
        </a:xfrm>
      </p:grpSpPr>
      <p:grpSp>
        <p:nvGrpSpPr>
          <p:cNvPr name="Group 2" id="2"/>
          <p:cNvGrpSpPr/>
          <p:nvPr/>
        </p:nvGrpSpPr>
        <p:grpSpPr>
          <a:xfrm rot="0">
            <a:off x="1028700" y="1773807"/>
            <a:ext cx="5960858" cy="745107"/>
            <a:chOff x="0" y="0"/>
            <a:chExt cx="7947810" cy="993476"/>
          </a:xfrm>
        </p:grpSpPr>
        <p:grpSp>
          <p:nvGrpSpPr>
            <p:cNvPr name="Group 3" id="3"/>
            <p:cNvGrpSpPr/>
            <p:nvPr/>
          </p:nvGrpSpPr>
          <p:grpSpPr>
            <a:xfrm rot="0">
              <a:off x="0" y="0"/>
              <a:ext cx="7947810" cy="993476"/>
              <a:chOff x="0" y="0"/>
              <a:chExt cx="2006914" cy="250864"/>
            </a:xfrm>
          </p:grpSpPr>
          <p:sp>
            <p:nvSpPr>
              <p:cNvPr name="Freeform 4" id="4"/>
              <p:cNvSpPr/>
              <p:nvPr/>
            </p:nvSpPr>
            <p:spPr>
              <a:xfrm flipH="false" flipV="false" rot="0">
                <a:off x="0" y="0"/>
                <a:ext cx="2006914" cy="250864"/>
              </a:xfrm>
              <a:custGeom>
                <a:avLst/>
                <a:gdLst/>
                <a:ahLst/>
                <a:cxnLst/>
                <a:rect r="r" b="b" t="t" l="l"/>
                <a:pathLst>
                  <a:path h="250864" w="2006914">
                    <a:moveTo>
                      <a:pt x="51816" y="0"/>
                    </a:moveTo>
                    <a:lnTo>
                      <a:pt x="1955098" y="0"/>
                    </a:lnTo>
                    <a:cubicBezTo>
                      <a:pt x="1983715" y="0"/>
                      <a:pt x="2006914" y="23199"/>
                      <a:pt x="2006914" y="51816"/>
                    </a:cubicBezTo>
                    <a:lnTo>
                      <a:pt x="2006914" y="199048"/>
                    </a:lnTo>
                    <a:cubicBezTo>
                      <a:pt x="2006914" y="212791"/>
                      <a:pt x="2001454" y="225970"/>
                      <a:pt x="1991737" y="235688"/>
                    </a:cubicBezTo>
                    <a:cubicBezTo>
                      <a:pt x="1982020" y="245405"/>
                      <a:pt x="1968840" y="250864"/>
                      <a:pt x="1955098" y="250864"/>
                    </a:cubicBezTo>
                    <a:lnTo>
                      <a:pt x="51816" y="250864"/>
                    </a:lnTo>
                    <a:cubicBezTo>
                      <a:pt x="38074" y="250864"/>
                      <a:pt x="24894" y="245405"/>
                      <a:pt x="15177" y="235688"/>
                    </a:cubicBezTo>
                    <a:cubicBezTo>
                      <a:pt x="5459" y="225970"/>
                      <a:pt x="0" y="212791"/>
                      <a:pt x="0" y="199048"/>
                    </a:cubicBezTo>
                    <a:lnTo>
                      <a:pt x="0" y="51816"/>
                    </a:lnTo>
                    <a:cubicBezTo>
                      <a:pt x="0" y="23199"/>
                      <a:pt x="23199" y="0"/>
                      <a:pt x="51816" y="0"/>
                    </a:cubicBezTo>
                    <a:close/>
                  </a:path>
                </a:pathLst>
              </a:custGeom>
              <a:solidFill>
                <a:srgbClr val="66CF7B"/>
              </a:solidFill>
            </p:spPr>
          </p:sp>
          <p:sp>
            <p:nvSpPr>
              <p:cNvPr name="TextBox 5" id="5"/>
              <p:cNvSpPr txBox="true"/>
              <p:nvPr/>
            </p:nvSpPr>
            <p:spPr>
              <a:xfrm>
                <a:off x="0" y="-19050"/>
                <a:ext cx="2006914" cy="269914"/>
              </a:xfrm>
              <a:prstGeom prst="rect">
                <a:avLst/>
              </a:prstGeom>
            </p:spPr>
            <p:txBody>
              <a:bodyPr anchor="ctr" rtlCol="false" tIns="50800" lIns="50800" bIns="50800" rIns="50800"/>
              <a:lstStyle/>
              <a:p>
                <a:pPr algn="ctr">
                  <a:lnSpc>
                    <a:spcPts val="3250"/>
                  </a:lnSpc>
                </a:pPr>
              </a:p>
            </p:txBody>
          </p:sp>
        </p:grpSp>
        <p:sp>
          <p:nvSpPr>
            <p:cNvPr name="TextBox 6" id="6"/>
            <p:cNvSpPr txBox="true"/>
            <p:nvPr/>
          </p:nvSpPr>
          <p:spPr>
            <a:xfrm rot="0">
              <a:off x="0" y="174268"/>
              <a:ext cx="7947810" cy="635415"/>
            </a:xfrm>
            <a:prstGeom prst="rect">
              <a:avLst/>
            </a:prstGeom>
          </p:spPr>
          <p:txBody>
            <a:bodyPr anchor="t" rtlCol="false" tIns="0" lIns="0" bIns="0" rIns="0">
              <a:spAutoFit/>
            </a:bodyPr>
            <a:lstStyle/>
            <a:p>
              <a:pPr algn="ctr" marL="0" indent="0" lvl="0">
                <a:lnSpc>
                  <a:spcPts val="3754"/>
                </a:lnSpc>
                <a:spcBef>
                  <a:spcPct val="0"/>
                </a:spcBef>
              </a:pPr>
              <a:r>
                <a:rPr lang="en-US" b="true" sz="3129">
                  <a:solidFill>
                    <a:srgbClr val="000000"/>
                  </a:solidFill>
                  <a:latin typeface="Glacial Indifference Bold"/>
                  <a:ea typeface="Glacial Indifference Bold"/>
                  <a:cs typeface="Glacial Indifference Bold"/>
                  <a:sym typeface="Glacial Indifference Bold"/>
                </a:rPr>
                <a:t>SCENARIO EXAMPLES</a:t>
              </a:r>
            </a:p>
          </p:txBody>
        </p:sp>
      </p:grpSp>
      <p:grpSp>
        <p:nvGrpSpPr>
          <p:cNvPr name="Group 7" id="7"/>
          <p:cNvGrpSpPr/>
          <p:nvPr/>
        </p:nvGrpSpPr>
        <p:grpSpPr>
          <a:xfrm rot="0">
            <a:off x="11298442" y="1773807"/>
            <a:ext cx="5960858" cy="745107"/>
            <a:chOff x="0" y="0"/>
            <a:chExt cx="7947810" cy="993476"/>
          </a:xfrm>
        </p:grpSpPr>
        <p:grpSp>
          <p:nvGrpSpPr>
            <p:cNvPr name="Group 8" id="8"/>
            <p:cNvGrpSpPr/>
            <p:nvPr/>
          </p:nvGrpSpPr>
          <p:grpSpPr>
            <a:xfrm rot="0">
              <a:off x="0" y="0"/>
              <a:ext cx="7947810" cy="993476"/>
              <a:chOff x="0" y="0"/>
              <a:chExt cx="2006914" cy="250864"/>
            </a:xfrm>
          </p:grpSpPr>
          <p:sp>
            <p:nvSpPr>
              <p:cNvPr name="Freeform 9" id="9"/>
              <p:cNvSpPr/>
              <p:nvPr/>
            </p:nvSpPr>
            <p:spPr>
              <a:xfrm flipH="false" flipV="false" rot="0">
                <a:off x="0" y="0"/>
                <a:ext cx="2006914" cy="250864"/>
              </a:xfrm>
              <a:custGeom>
                <a:avLst/>
                <a:gdLst/>
                <a:ahLst/>
                <a:cxnLst/>
                <a:rect r="r" b="b" t="t" l="l"/>
                <a:pathLst>
                  <a:path h="250864" w="2006914">
                    <a:moveTo>
                      <a:pt x="51816" y="0"/>
                    </a:moveTo>
                    <a:lnTo>
                      <a:pt x="1955098" y="0"/>
                    </a:lnTo>
                    <a:cubicBezTo>
                      <a:pt x="1983715" y="0"/>
                      <a:pt x="2006914" y="23199"/>
                      <a:pt x="2006914" y="51816"/>
                    </a:cubicBezTo>
                    <a:lnTo>
                      <a:pt x="2006914" y="199048"/>
                    </a:lnTo>
                    <a:cubicBezTo>
                      <a:pt x="2006914" y="212791"/>
                      <a:pt x="2001454" y="225970"/>
                      <a:pt x="1991737" y="235688"/>
                    </a:cubicBezTo>
                    <a:cubicBezTo>
                      <a:pt x="1982020" y="245405"/>
                      <a:pt x="1968840" y="250864"/>
                      <a:pt x="1955098" y="250864"/>
                    </a:cubicBezTo>
                    <a:lnTo>
                      <a:pt x="51816" y="250864"/>
                    </a:lnTo>
                    <a:cubicBezTo>
                      <a:pt x="38074" y="250864"/>
                      <a:pt x="24894" y="245405"/>
                      <a:pt x="15177" y="235688"/>
                    </a:cubicBezTo>
                    <a:cubicBezTo>
                      <a:pt x="5459" y="225970"/>
                      <a:pt x="0" y="212791"/>
                      <a:pt x="0" y="199048"/>
                    </a:cubicBezTo>
                    <a:lnTo>
                      <a:pt x="0" y="51816"/>
                    </a:lnTo>
                    <a:cubicBezTo>
                      <a:pt x="0" y="23199"/>
                      <a:pt x="23199" y="0"/>
                      <a:pt x="51816" y="0"/>
                    </a:cubicBezTo>
                    <a:close/>
                  </a:path>
                </a:pathLst>
              </a:custGeom>
              <a:solidFill>
                <a:srgbClr val="66CF7B"/>
              </a:solidFill>
            </p:spPr>
          </p:sp>
          <p:sp>
            <p:nvSpPr>
              <p:cNvPr name="TextBox 10" id="10"/>
              <p:cNvSpPr txBox="true"/>
              <p:nvPr/>
            </p:nvSpPr>
            <p:spPr>
              <a:xfrm>
                <a:off x="0" y="-28575"/>
                <a:ext cx="2006914" cy="279439"/>
              </a:xfrm>
              <a:prstGeom prst="rect">
                <a:avLst/>
              </a:prstGeom>
            </p:spPr>
            <p:txBody>
              <a:bodyPr anchor="ctr" rtlCol="false" tIns="50800" lIns="50800" bIns="50800" rIns="50800"/>
              <a:lstStyle/>
              <a:p>
                <a:pPr algn="ctr">
                  <a:lnSpc>
                    <a:spcPts val="3249"/>
                  </a:lnSpc>
                </a:pPr>
              </a:p>
            </p:txBody>
          </p:sp>
        </p:grpSp>
        <p:sp>
          <p:nvSpPr>
            <p:cNvPr name="TextBox 11" id="11"/>
            <p:cNvSpPr txBox="true"/>
            <p:nvPr/>
          </p:nvSpPr>
          <p:spPr>
            <a:xfrm rot="0">
              <a:off x="0" y="174268"/>
              <a:ext cx="7947810" cy="635415"/>
            </a:xfrm>
            <a:prstGeom prst="rect">
              <a:avLst/>
            </a:prstGeom>
          </p:spPr>
          <p:txBody>
            <a:bodyPr anchor="t" rtlCol="false" tIns="0" lIns="0" bIns="0" rIns="0">
              <a:spAutoFit/>
            </a:bodyPr>
            <a:lstStyle/>
            <a:p>
              <a:pPr algn="ctr" marL="0" indent="0" lvl="0">
                <a:lnSpc>
                  <a:spcPts val="3754"/>
                </a:lnSpc>
                <a:spcBef>
                  <a:spcPct val="0"/>
                </a:spcBef>
              </a:pPr>
              <a:r>
                <a:rPr lang="en-US" b="true" sz="3129">
                  <a:solidFill>
                    <a:srgbClr val="000000"/>
                  </a:solidFill>
                  <a:latin typeface="Glacial Indifference Bold"/>
                  <a:ea typeface="Glacial Indifference Bold"/>
                  <a:cs typeface="Glacial Indifference Bold"/>
                  <a:sym typeface="Glacial Indifference Bold"/>
                </a:rPr>
                <a:t>HOW TO ADAPT</a:t>
              </a:r>
            </a:p>
          </p:txBody>
        </p:sp>
      </p:grpSp>
      <p:sp>
        <p:nvSpPr>
          <p:cNvPr name="TextBox 12" id="12"/>
          <p:cNvSpPr txBox="true"/>
          <p:nvPr/>
        </p:nvSpPr>
        <p:spPr>
          <a:xfrm rot="0">
            <a:off x="564648" y="2755548"/>
            <a:ext cx="9911447" cy="6877685"/>
          </a:xfrm>
          <a:prstGeom prst="rect">
            <a:avLst/>
          </a:prstGeom>
        </p:spPr>
        <p:txBody>
          <a:bodyPr anchor="t" rtlCol="false" tIns="0" lIns="0" bIns="0" rIns="0">
            <a:spAutoFit/>
          </a:bodyPr>
          <a:lstStyle/>
          <a:p>
            <a:pPr algn="just" marL="474983" indent="-237491" lvl="1">
              <a:lnSpc>
                <a:spcPts val="2860"/>
              </a:lnSpc>
              <a:buFont typeface="Arial"/>
              <a:buChar char="•"/>
            </a:pPr>
            <a:r>
              <a:rPr lang="en-US" b="true" sz="2200">
                <a:solidFill>
                  <a:srgbClr val="000000"/>
                </a:solidFill>
                <a:latin typeface="Glacial Indifference Bold"/>
                <a:ea typeface="Glacial Indifference Bold"/>
                <a:cs typeface="Glacial Indifference Bold"/>
                <a:sym typeface="Glacial Indifference Bold"/>
              </a:rPr>
              <a:t>Anxious Teen:</a:t>
            </a:r>
            <a:r>
              <a:rPr lang="en-US" sz="2200">
                <a:solidFill>
                  <a:srgbClr val="000000"/>
                </a:solidFill>
                <a:latin typeface="Glacial Indifference"/>
                <a:ea typeface="Glacial Indifference"/>
                <a:cs typeface="Glacial Indifference"/>
                <a:sym typeface="Glacial Indifference"/>
              </a:rPr>
              <a:t> A 15-year-old expresses feeling constant anxiety about school performance and social relationships. They avoid classes and isolate themselves at breaks. The youth worker must help them articulate feelings and suggest coping strategies.</a:t>
            </a:r>
          </a:p>
          <a:p>
            <a:pPr algn="just" marL="474983" indent="-237491" lvl="1">
              <a:lnSpc>
                <a:spcPts val="2860"/>
              </a:lnSpc>
              <a:buFont typeface="Arial"/>
              <a:buChar char="•"/>
            </a:pPr>
            <a:r>
              <a:rPr lang="en-US" b="true" sz="2200">
                <a:solidFill>
                  <a:srgbClr val="000000"/>
                </a:solidFill>
                <a:latin typeface="Glacial Indifference Bold"/>
                <a:ea typeface="Glacial Indifference Bold"/>
                <a:cs typeface="Glacial Indifference Bold"/>
                <a:sym typeface="Glacial Indifference Bold"/>
              </a:rPr>
              <a:t>Cyberbullying:</a:t>
            </a:r>
            <a:r>
              <a:rPr lang="en-US" sz="2200">
                <a:solidFill>
                  <a:srgbClr val="000000"/>
                </a:solidFill>
                <a:latin typeface="Glacial Indifference"/>
                <a:ea typeface="Glacial Indifference"/>
                <a:cs typeface="Glacial Indifference"/>
                <a:sym typeface="Glacial Indifference"/>
              </a:rPr>
              <a:t> A 14-year-old reports being bullied online by peers. They are upset and reluctant to tell parents. The youth worker supports them in managing emotions, documenting incidents, and creating a safe action plan.</a:t>
            </a:r>
          </a:p>
          <a:p>
            <a:pPr algn="just" marL="474983" indent="-237491" lvl="1">
              <a:lnSpc>
                <a:spcPts val="2860"/>
              </a:lnSpc>
              <a:buFont typeface="Arial"/>
              <a:buChar char="•"/>
            </a:pPr>
            <a:r>
              <a:rPr lang="en-US" b="true" sz="2200">
                <a:solidFill>
                  <a:srgbClr val="000000"/>
                </a:solidFill>
                <a:latin typeface="Glacial Indifference Bold"/>
                <a:ea typeface="Glacial Indifference Bold"/>
                <a:cs typeface="Glacial Indifference Bold"/>
                <a:sym typeface="Glacial Indifference Bold"/>
              </a:rPr>
              <a:t>Conflict with Peers:</a:t>
            </a:r>
            <a:r>
              <a:rPr lang="en-US" sz="2200">
                <a:solidFill>
                  <a:srgbClr val="000000"/>
                </a:solidFill>
                <a:latin typeface="Glacial Indifference"/>
                <a:ea typeface="Glacial Indifference"/>
                <a:cs typeface="Glacial Indifference"/>
                <a:sym typeface="Glacial Indifference"/>
              </a:rPr>
              <a:t> Two teens are in constant conflict at a youth club, disrupting activities. The youth worker facilitates communication, mediates the conflict, and encourages empathy and problem-solving.</a:t>
            </a:r>
          </a:p>
          <a:p>
            <a:pPr algn="just" marL="474983" indent="-237491" lvl="1">
              <a:lnSpc>
                <a:spcPts val="2860"/>
              </a:lnSpc>
              <a:buFont typeface="Arial"/>
              <a:buChar char="•"/>
            </a:pPr>
            <a:r>
              <a:rPr lang="en-US" b="true" sz="2200">
                <a:solidFill>
                  <a:srgbClr val="000000"/>
                </a:solidFill>
                <a:latin typeface="Glacial Indifference Bold"/>
                <a:ea typeface="Glacial Indifference Bold"/>
                <a:cs typeface="Glacial Indifference Bold"/>
                <a:sym typeface="Glacial Indifference Bold"/>
              </a:rPr>
              <a:t>Stress &amp; Overload: </a:t>
            </a:r>
            <a:r>
              <a:rPr lang="en-US" sz="2200">
                <a:solidFill>
                  <a:srgbClr val="000000"/>
                </a:solidFill>
                <a:latin typeface="Glacial Indifference"/>
                <a:ea typeface="Glacial Indifference"/>
                <a:cs typeface="Glacial Indifference"/>
                <a:sym typeface="Glacial Indifference"/>
              </a:rPr>
              <a:t>A 16-year-old juggles school, part-time work, and family responsibilities, showing signs of burnout and irritability. The youth worker helps identify stressors, plan manageable routines, and introduce self-care techniques.</a:t>
            </a:r>
          </a:p>
          <a:p>
            <a:pPr algn="just" marL="474983" indent="-237491" lvl="1">
              <a:lnSpc>
                <a:spcPts val="2860"/>
              </a:lnSpc>
              <a:buFont typeface="Arial"/>
              <a:buChar char="•"/>
            </a:pPr>
            <a:r>
              <a:rPr lang="en-US" b="true" sz="2200">
                <a:solidFill>
                  <a:srgbClr val="000000"/>
                </a:solidFill>
                <a:latin typeface="Glacial Indifference Bold"/>
                <a:ea typeface="Glacial Indifference Bold"/>
                <a:cs typeface="Glacial Indifference Bold"/>
                <a:sym typeface="Glacial Indifference Bold"/>
              </a:rPr>
              <a:t>Trauma Trigger: </a:t>
            </a:r>
            <a:r>
              <a:rPr lang="en-US" sz="2200">
                <a:solidFill>
                  <a:srgbClr val="000000"/>
                </a:solidFill>
                <a:latin typeface="Glacial Indifference"/>
                <a:ea typeface="Glacial Indifference"/>
                <a:cs typeface="Glacial Indifference"/>
                <a:sym typeface="Glacial Indifference"/>
              </a:rPr>
              <a:t>A refugee teen reacts strongly to a seemingly minor event, showing signs of past trauma (e.g., withdrawal, aggression). The youth worker practices trauma-informed communication, grounding techniques, and safe emotional expression.</a:t>
            </a:r>
          </a:p>
          <a:p>
            <a:pPr algn="just">
              <a:lnSpc>
                <a:spcPts val="2860"/>
              </a:lnSpc>
            </a:pPr>
          </a:p>
        </p:txBody>
      </p:sp>
      <p:sp>
        <p:nvSpPr>
          <p:cNvPr name="TextBox 13" id="13"/>
          <p:cNvSpPr txBox="true"/>
          <p:nvPr/>
        </p:nvSpPr>
        <p:spPr>
          <a:xfrm rot="0">
            <a:off x="11053726" y="2490339"/>
            <a:ext cx="6939577" cy="3620135"/>
          </a:xfrm>
          <a:prstGeom prst="rect">
            <a:avLst/>
          </a:prstGeom>
        </p:spPr>
        <p:txBody>
          <a:bodyPr anchor="t" rtlCol="false" tIns="0" lIns="0" bIns="0" rIns="0">
            <a:spAutoFit/>
          </a:bodyPr>
          <a:lstStyle/>
          <a:p>
            <a:pPr algn="just">
              <a:lnSpc>
                <a:spcPts val="2860"/>
              </a:lnSpc>
            </a:pPr>
          </a:p>
          <a:p>
            <a:pPr algn="just">
              <a:lnSpc>
                <a:spcPts val="2860"/>
              </a:lnSpc>
            </a:pPr>
          </a:p>
          <a:p>
            <a:pPr algn="just"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For beginners: use simpler, more familiar scenarios.</a:t>
            </a:r>
          </a:p>
          <a:p>
            <a:pPr algn="just"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For advanced participants: introduce complex or multi-layered scenarios including group conflict, trauma, or crisis situations.</a:t>
            </a:r>
          </a:p>
          <a:p>
            <a:pPr algn="just"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Props can be used to simulate real-life environments, objects, or tools.</a:t>
            </a:r>
          </a:p>
          <a:p>
            <a:pPr algn="just">
              <a:lnSpc>
                <a:spcPts val="2860"/>
              </a:lnSpc>
            </a:pPr>
          </a:p>
          <a:p>
            <a:pPr algn="just">
              <a:lnSpc>
                <a:spcPts val="2860"/>
              </a:lnSpc>
            </a:pPr>
          </a:p>
        </p:txBody>
      </p:sp>
      <p:sp>
        <p:nvSpPr>
          <p:cNvPr name="Freeform 14" id="14"/>
          <p:cNvSpPr/>
          <p:nvPr/>
        </p:nvSpPr>
        <p:spPr>
          <a:xfrm flipH="false" flipV="false" rot="0">
            <a:off x="-166" y="9566083"/>
            <a:ext cx="18288000" cy="8229600"/>
          </a:xfrm>
          <a:custGeom>
            <a:avLst/>
            <a:gdLst/>
            <a:ahLst/>
            <a:cxnLst/>
            <a:rect r="r" b="b" t="t" l="l"/>
            <a:pathLst>
              <a:path h="8229600" w="18288000">
                <a:moveTo>
                  <a:pt x="0" y="0"/>
                </a:moveTo>
                <a:lnTo>
                  <a:pt x="18288000" y="0"/>
                </a:lnTo>
                <a:lnTo>
                  <a:pt x="18288000" y="8229600"/>
                </a:lnTo>
                <a:lnTo>
                  <a:pt x="0" y="8229600"/>
                </a:lnTo>
                <a:lnTo>
                  <a:pt x="0" y="0"/>
                </a:lnTo>
                <a:close/>
              </a:path>
            </a:pathLst>
          </a:custGeom>
          <a:blipFill>
            <a:blip r:embed="rId2"/>
            <a:stretch>
              <a:fillRect l="0" t="-61111" r="0" b="-61111"/>
            </a:stretch>
          </a:blipFill>
        </p:spPr>
      </p:sp>
      <p:sp>
        <p:nvSpPr>
          <p:cNvPr name="TextBox 15" id="15"/>
          <p:cNvSpPr txBox="true"/>
          <p:nvPr/>
        </p:nvSpPr>
        <p:spPr>
          <a:xfrm rot="0">
            <a:off x="1028563" y="571076"/>
            <a:ext cx="8903818" cy="1896618"/>
          </a:xfrm>
          <a:prstGeom prst="rect">
            <a:avLst/>
          </a:prstGeom>
        </p:spPr>
        <p:txBody>
          <a:bodyPr anchor="t" rtlCol="false" tIns="0" lIns="0" bIns="0" rIns="0">
            <a:spAutoFit/>
          </a:bodyPr>
          <a:lstStyle/>
          <a:p>
            <a:pPr algn="l">
              <a:lnSpc>
                <a:spcPts val="7581"/>
              </a:lnSpc>
            </a:pPr>
            <a:r>
              <a:rPr lang="en-US" sz="5700" b="true">
                <a:solidFill>
                  <a:srgbClr val="000000"/>
                </a:solidFill>
                <a:latin typeface="Glacial Indifference Bold"/>
                <a:ea typeface="Glacial Indifference Bold"/>
                <a:cs typeface="Glacial Indifference Bold"/>
                <a:sym typeface="Glacial Indifference Bold"/>
              </a:rPr>
              <a:t>3. ROLE PLAYS</a:t>
            </a:r>
          </a:p>
          <a:p>
            <a:pPr algn="l">
              <a:lnSpc>
                <a:spcPts val="7581"/>
              </a:lnSpc>
            </a:pPr>
          </a:p>
        </p:txBody>
      </p:sp>
      <p:grpSp>
        <p:nvGrpSpPr>
          <p:cNvPr name="Group 16" id="16"/>
          <p:cNvGrpSpPr/>
          <p:nvPr/>
        </p:nvGrpSpPr>
        <p:grpSpPr>
          <a:xfrm rot="0">
            <a:off x="11298442" y="5669945"/>
            <a:ext cx="5960858" cy="745107"/>
            <a:chOff x="0" y="0"/>
            <a:chExt cx="7947810" cy="993476"/>
          </a:xfrm>
        </p:grpSpPr>
        <p:grpSp>
          <p:nvGrpSpPr>
            <p:cNvPr name="Group 17" id="17"/>
            <p:cNvGrpSpPr/>
            <p:nvPr/>
          </p:nvGrpSpPr>
          <p:grpSpPr>
            <a:xfrm rot="0">
              <a:off x="0" y="0"/>
              <a:ext cx="7947810" cy="993476"/>
              <a:chOff x="0" y="0"/>
              <a:chExt cx="2006914" cy="250864"/>
            </a:xfrm>
          </p:grpSpPr>
          <p:sp>
            <p:nvSpPr>
              <p:cNvPr name="Freeform 18" id="18"/>
              <p:cNvSpPr/>
              <p:nvPr/>
            </p:nvSpPr>
            <p:spPr>
              <a:xfrm flipH="false" flipV="false" rot="0">
                <a:off x="0" y="0"/>
                <a:ext cx="2006914" cy="250864"/>
              </a:xfrm>
              <a:custGeom>
                <a:avLst/>
                <a:gdLst/>
                <a:ahLst/>
                <a:cxnLst/>
                <a:rect r="r" b="b" t="t" l="l"/>
                <a:pathLst>
                  <a:path h="250864" w="2006914">
                    <a:moveTo>
                      <a:pt x="51816" y="0"/>
                    </a:moveTo>
                    <a:lnTo>
                      <a:pt x="1955098" y="0"/>
                    </a:lnTo>
                    <a:cubicBezTo>
                      <a:pt x="1983715" y="0"/>
                      <a:pt x="2006914" y="23199"/>
                      <a:pt x="2006914" y="51816"/>
                    </a:cubicBezTo>
                    <a:lnTo>
                      <a:pt x="2006914" y="199048"/>
                    </a:lnTo>
                    <a:cubicBezTo>
                      <a:pt x="2006914" y="212791"/>
                      <a:pt x="2001454" y="225970"/>
                      <a:pt x="1991737" y="235688"/>
                    </a:cubicBezTo>
                    <a:cubicBezTo>
                      <a:pt x="1982020" y="245405"/>
                      <a:pt x="1968840" y="250864"/>
                      <a:pt x="1955098" y="250864"/>
                    </a:cubicBezTo>
                    <a:lnTo>
                      <a:pt x="51816" y="250864"/>
                    </a:lnTo>
                    <a:cubicBezTo>
                      <a:pt x="38074" y="250864"/>
                      <a:pt x="24894" y="245405"/>
                      <a:pt x="15177" y="235688"/>
                    </a:cubicBezTo>
                    <a:cubicBezTo>
                      <a:pt x="5459" y="225970"/>
                      <a:pt x="0" y="212791"/>
                      <a:pt x="0" y="199048"/>
                    </a:cubicBezTo>
                    <a:lnTo>
                      <a:pt x="0" y="51816"/>
                    </a:lnTo>
                    <a:cubicBezTo>
                      <a:pt x="0" y="23199"/>
                      <a:pt x="23199" y="0"/>
                      <a:pt x="51816" y="0"/>
                    </a:cubicBezTo>
                    <a:close/>
                  </a:path>
                </a:pathLst>
              </a:custGeom>
              <a:solidFill>
                <a:srgbClr val="66CF7B"/>
              </a:solidFill>
            </p:spPr>
          </p:sp>
          <p:sp>
            <p:nvSpPr>
              <p:cNvPr name="TextBox 19" id="19"/>
              <p:cNvSpPr txBox="true"/>
              <p:nvPr/>
            </p:nvSpPr>
            <p:spPr>
              <a:xfrm>
                <a:off x="0" y="-28575"/>
                <a:ext cx="2006914" cy="279439"/>
              </a:xfrm>
              <a:prstGeom prst="rect">
                <a:avLst/>
              </a:prstGeom>
            </p:spPr>
            <p:txBody>
              <a:bodyPr anchor="ctr" rtlCol="false" tIns="50800" lIns="50800" bIns="50800" rIns="50800"/>
              <a:lstStyle/>
              <a:p>
                <a:pPr algn="ctr">
                  <a:lnSpc>
                    <a:spcPts val="3249"/>
                  </a:lnSpc>
                </a:pPr>
              </a:p>
            </p:txBody>
          </p:sp>
        </p:grpSp>
        <p:sp>
          <p:nvSpPr>
            <p:cNvPr name="TextBox 20" id="20"/>
            <p:cNvSpPr txBox="true"/>
            <p:nvPr/>
          </p:nvSpPr>
          <p:spPr>
            <a:xfrm rot="0">
              <a:off x="0" y="174268"/>
              <a:ext cx="7947810" cy="635415"/>
            </a:xfrm>
            <a:prstGeom prst="rect">
              <a:avLst/>
            </a:prstGeom>
          </p:spPr>
          <p:txBody>
            <a:bodyPr anchor="t" rtlCol="false" tIns="0" lIns="0" bIns="0" rIns="0">
              <a:spAutoFit/>
            </a:bodyPr>
            <a:lstStyle/>
            <a:p>
              <a:pPr algn="ctr" marL="0" indent="0" lvl="0">
                <a:lnSpc>
                  <a:spcPts val="3754"/>
                </a:lnSpc>
                <a:spcBef>
                  <a:spcPct val="0"/>
                </a:spcBef>
              </a:pPr>
              <a:r>
                <a:rPr lang="en-US" b="true" sz="3129">
                  <a:solidFill>
                    <a:srgbClr val="000000"/>
                  </a:solidFill>
                  <a:latin typeface="Glacial Indifference Bold"/>
                  <a:ea typeface="Glacial Indifference Bold"/>
                  <a:cs typeface="Glacial Indifference Bold"/>
                  <a:sym typeface="Glacial Indifference Bold"/>
                </a:rPr>
                <a:t>EVALUATION TIPS</a:t>
              </a:r>
            </a:p>
          </p:txBody>
        </p:sp>
      </p:grpSp>
      <p:sp>
        <p:nvSpPr>
          <p:cNvPr name="TextBox 21" id="21"/>
          <p:cNvSpPr txBox="true"/>
          <p:nvPr/>
        </p:nvSpPr>
        <p:spPr>
          <a:xfrm rot="0">
            <a:off x="11053726" y="6528163"/>
            <a:ext cx="6939577" cy="2896235"/>
          </a:xfrm>
          <a:prstGeom prst="rect">
            <a:avLst/>
          </a:prstGeom>
        </p:spPr>
        <p:txBody>
          <a:bodyPr anchor="t" rtlCol="false" tIns="0" lIns="0" bIns="0" rIns="0">
            <a:spAutoFit/>
          </a:bodyPr>
          <a:lstStyle/>
          <a:p>
            <a:pPr algn="just">
              <a:lnSpc>
                <a:spcPts val="2860"/>
              </a:lnSpc>
            </a:pPr>
          </a:p>
          <a:p>
            <a:pPr algn="just"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Use reflection sheets for participants to self-assess their performance.</a:t>
            </a:r>
          </a:p>
          <a:p>
            <a:pPr algn="just"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Encourage peer feedback focusing on constructive suggestions.</a:t>
            </a:r>
          </a:p>
          <a:p>
            <a:pPr algn="just"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Facilitator can observe patterns and highlight effective strategies.</a:t>
            </a:r>
          </a:p>
          <a:p>
            <a:pPr algn="just">
              <a:lnSpc>
                <a:spcPts val="2860"/>
              </a:lnSpc>
            </a:pPr>
          </a:p>
        </p:txBody>
      </p:sp>
      <p:sp>
        <p:nvSpPr>
          <p:cNvPr name="Freeform 22" id="22"/>
          <p:cNvSpPr/>
          <p:nvPr/>
        </p:nvSpPr>
        <p:spPr>
          <a:xfrm flipH="false" flipV="false" rot="0">
            <a:off x="14924581" y="8817759"/>
            <a:ext cx="3363253" cy="748324"/>
          </a:xfrm>
          <a:custGeom>
            <a:avLst/>
            <a:gdLst/>
            <a:ahLst/>
            <a:cxnLst/>
            <a:rect r="r" b="b" t="t" l="l"/>
            <a:pathLst>
              <a:path h="748324" w="3363253">
                <a:moveTo>
                  <a:pt x="0" y="0"/>
                </a:moveTo>
                <a:lnTo>
                  <a:pt x="3363253" y="0"/>
                </a:lnTo>
                <a:lnTo>
                  <a:pt x="3363253" y="748324"/>
                </a:lnTo>
                <a:lnTo>
                  <a:pt x="0" y="748324"/>
                </a:lnTo>
                <a:lnTo>
                  <a:pt x="0" y="0"/>
                </a:lnTo>
                <a:close/>
              </a:path>
            </a:pathLst>
          </a:custGeom>
          <a:blipFill>
            <a:blip r:embed="rId3"/>
            <a:stretch>
              <a:fillRect l="0" t="0" r="0"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AF8EE"/>
        </a:solidFill>
      </p:bgPr>
    </p:bg>
    <p:spTree>
      <p:nvGrpSpPr>
        <p:cNvPr id="1" name=""/>
        <p:cNvGrpSpPr/>
        <p:nvPr/>
      </p:nvGrpSpPr>
      <p:grpSpPr>
        <a:xfrm>
          <a:off x="0" y="0"/>
          <a:ext cx="0" cy="0"/>
          <a:chOff x="0" y="0"/>
          <a:chExt cx="0" cy="0"/>
        </a:xfrm>
      </p:grpSpPr>
      <p:grpSp>
        <p:nvGrpSpPr>
          <p:cNvPr name="Group 2" id="2"/>
          <p:cNvGrpSpPr/>
          <p:nvPr/>
        </p:nvGrpSpPr>
        <p:grpSpPr>
          <a:xfrm rot="0">
            <a:off x="1028563" y="2753607"/>
            <a:ext cx="5960858" cy="745107"/>
            <a:chOff x="0" y="0"/>
            <a:chExt cx="7947810" cy="993476"/>
          </a:xfrm>
        </p:grpSpPr>
        <p:grpSp>
          <p:nvGrpSpPr>
            <p:cNvPr name="Group 3" id="3"/>
            <p:cNvGrpSpPr/>
            <p:nvPr/>
          </p:nvGrpSpPr>
          <p:grpSpPr>
            <a:xfrm rot="0">
              <a:off x="0" y="0"/>
              <a:ext cx="7947810" cy="993476"/>
              <a:chOff x="0" y="0"/>
              <a:chExt cx="2006914" cy="250864"/>
            </a:xfrm>
          </p:grpSpPr>
          <p:sp>
            <p:nvSpPr>
              <p:cNvPr name="Freeform 4" id="4"/>
              <p:cNvSpPr/>
              <p:nvPr/>
            </p:nvSpPr>
            <p:spPr>
              <a:xfrm flipH="false" flipV="false" rot="0">
                <a:off x="0" y="0"/>
                <a:ext cx="2006914" cy="250864"/>
              </a:xfrm>
              <a:custGeom>
                <a:avLst/>
                <a:gdLst/>
                <a:ahLst/>
                <a:cxnLst/>
                <a:rect r="r" b="b" t="t" l="l"/>
                <a:pathLst>
                  <a:path h="250864" w="2006914">
                    <a:moveTo>
                      <a:pt x="51816" y="0"/>
                    </a:moveTo>
                    <a:lnTo>
                      <a:pt x="1955098" y="0"/>
                    </a:lnTo>
                    <a:cubicBezTo>
                      <a:pt x="1983715" y="0"/>
                      <a:pt x="2006914" y="23199"/>
                      <a:pt x="2006914" y="51816"/>
                    </a:cubicBezTo>
                    <a:lnTo>
                      <a:pt x="2006914" y="199048"/>
                    </a:lnTo>
                    <a:cubicBezTo>
                      <a:pt x="2006914" y="212791"/>
                      <a:pt x="2001454" y="225970"/>
                      <a:pt x="1991737" y="235688"/>
                    </a:cubicBezTo>
                    <a:cubicBezTo>
                      <a:pt x="1982020" y="245405"/>
                      <a:pt x="1968840" y="250864"/>
                      <a:pt x="1955098" y="250864"/>
                    </a:cubicBezTo>
                    <a:lnTo>
                      <a:pt x="51816" y="250864"/>
                    </a:lnTo>
                    <a:cubicBezTo>
                      <a:pt x="38074" y="250864"/>
                      <a:pt x="24894" y="245405"/>
                      <a:pt x="15177" y="235688"/>
                    </a:cubicBezTo>
                    <a:cubicBezTo>
                      <a:pt x="5459" y="225970"/>
                      <a:pt x="0" y="212791"/>
                      <a:pt x="0" y="199048"/>
                    </a:cubicBezTo>
                    <a:lnTo>
                      <a:pt x="0" y="51816"/>
                    </a:lnTo>
                    <a:cubicBezTo>
                      <a:pt x="0" y="23199"/>
                      <a:pt x="23199" y="0"/>
                      <a:pt x="51816" y="0"/>
                    </a:cubicBezTo>
                    <a:close/>
                  </a:path>
                </a:pathLst>
              </a:custGeom>
              <a:solidFill>
                <a:srgbClr val="66CF7B"/>
              </a:solidFill>
            </p:spPr>
          </p:sp>
          <p:sp>
            <p:nvSpPr>
              <p:cNvPr name="TextBox 5" id="5"/>
              <p:cNvSpPr txBox="true"/>
              <p:nvPr/>
            </p:nvSpPr>
            <p:spPr>
              <a:xfrm>
                <a:off x="0" y="-19050"/>
                <a:ext cx="2006914" cy="269914"/>
              </a:xfrm>
              <a:prstGeom prst="rect">
                <a:avLst/>
              </a:prstGeom>
            </p:spPr>
            <p:txBody>
              <a:bodyPr anchor="ctr" rtlCol="false" tIns="50800" lIns="50800" bIns="50800" rIns="50800"/>
              <a:lstStyle/>
              <a:p>
                <a:pPr algn="ctr">
                  <a:lnSpc>
                    <a:spcPts val="3250"/>
                  </a:lnSpc>
                </a:pPr>
              </a:p>
            </p:txBody>
          </p:sp>
        </p:grpSp>
        <p:sp>
          <p:nvSpPr>
            <p:cNvPr name="TextBox 6" id="6"/>
            <p:cNvSpPr txBox="true"/>
            <p:nvPr/>
          </p:nvSpPr>
          <p:spPr>
            <a:xfrm rot="0">
              <a:off x="0" y="174268"/>
              <a:ext cx="7947810" cy="635415"/>
            </a:xfrm>
            <a:prstGeom prst="rect">
              <a:avLst/>
            </a:prstGeom>
          </p:spPr>
          <p:txBody>
            <a:bodyPr anchor="t" rtlCol="false" tIns="0" lIns="0" bIns="0" rIns="0">
              <a:spAutoFit/>
            </a:bodyPr>
            <a:lstStyle/>
            <a:p>
              <a:pPr algn="ctr" marL="0" indent="0" lvl="0">
                <a:lnSpc>
                  <a:spcPts val="3754"/>
                </a:lnSpc>
                <a:spcBef>
                  <a:spcPct val="0"/>
                </a:spcBef>
              </a:pPr>
              <a:r>
                <a:rPr lang="en-US" b="true" sz="3129">
                  <a:solidFill>
                    <a:srgbClr val="000000"/>
                  </a:solidFill>
                  <a:latin typeface="Glacial Indifference Bold"/>
                  <a:ea typeface="Glacial Indifference Bold"/>
                  <a:cs typeface="Glacial Indifference Bold"/>
                  <a:sym typeface="Glacial Indifference Bold"/>
                </a:rPr>
                <a:t>PURPOSE</a:t>
              </a:r>
            </a:p>
          </p:txBody>
        </p:sp>
      </p:grpSp>
      <p:grpSp>
        <p:nvGrpSpPr>
          <p:cNvPr name="Group 7" id="7"/>
          <p:cNvGrpSpPr/>
          <p:nvPr/>
        </p:nvGrpSpPr>
        <p:grpSpPr>
          <a:xfrm rot="0">
            <a:off x="10350017" y="1288628"/>
            <a:ext cx="5960858" cy="745107"/>
            <a:chOff x="0" y="0"/>
            <a:chExt cx="7947810" cy="993476"/>
          </a:xfrm>
        </p:grpSpPr>
        <p:grpSp>
          <p:nvGrpSpPr>
            <p:cNvPr name="Group 8" id="8"/>
            <p:cNvGrpSpPr/>
            <p:nvPr/>
          </p:nvGrpSpPr>
          <p:grpSpPr>
            <a:xfrm rot="0">
              <a:off x="0" y="0"/>
              <a:ext cx="7947810" cy="993476"/>
              <a:chOff x="0" y="0"/>
              <a:chExt cx="2006914" cy="250864"/>
            </a:xfrm>
          </p:grpSpPr>
          <p:sp>
            <p:nvSpPr>
              <p:cNvPr name="Freeform 9" id="9"/>
              <p:cNvSpPr/>
              <p:nvPr/>
            </p:nvSpPr>
            <p:spPr>
              <a:xfrm flipH="false" flipV="false" rot="0">
                <a:off x="0" y="0"/>
                <a:ext cx="2006914" cy="250864"/>
              </a:xfrm>
              <a:custGeom>
                <a:avLst/>
                <a:gdLst/>
                <a:ahLst/>
                <a:cxnLst/>
                <a:rect r="r" b="b" t="t" l="l"/>
                <a:pathLst>
                  <a:path h="250864" w="2006914">
                    <a:moveTo>
                      <a:pt x="51816" y="0"/>
                    </a:moveTo>
                    <a:lnTo>
                      <a:pt x="1955098" y="0"/>
                    </a:lnTo>
                    <a:cubicBezTo>
                      <a:pt x="1983715" y="0"/>
                      <a:pt x="2006914" y="23199"/>
                      <a:pt x="2006914" y="51816"/>
                    </a:cubicBezTo>
                    <a:lnTo>
                      <a:pt x="2006914" y="199048"/>
                    </a:lnTo>
                    <a:cubicBezTo>
                      <a:pt x="2006914" y="212791"/>
                      <a:pt x="2001454" y="225970"/>
                      <a:pt x="1991737" y="235688"/>
                    </a:cubicBezTo>
                    <a:cubicBezTo>
                      <a:pt x="1982020" y="245405"/>
                      <a:pt x="1968840" y="250864"/>
                      <a:pt x="1955098" y="250864"/>
                    </a:cubicBezTo>
                    <a:lnTo>
                      <a:pt x="51816" y="250864"/>
                    </a:lnTo>
                    <a:cubicBezTo>
                      <a:pt x="38074" y="250864"/>
                      <a:pt x="24894" y="245405"/>
                      <a:pt x="15177" y="235688"/>
                    </a:cubicBezTo>
                    <a:cubicBezTo>
                      <a:pt x="5459" y="225970"/>
                      <a:pt x="0" y="212791"/>
                      <a:pt x="0" y="199048"/>
                    </a:cubicBezTo>
                    <a:lnTo>
                      <a:pt x="0" y="51816"/>
                    </a:lnTo>
                    <a:cubicBezTo>
                      <a:pt x="0" y="23199"/>
                      <a:pt x="23199" y="0"/>
                      <a:pt x="51816" y="0"/>
                    </a:cubicBezTo>
                    <a:close/>
                  </a:path>
                </a:pathLst>
              </a:custGeom>
              <a:solidFill>
                <a:srgbClr val="66CF7B"/>
              </a:solidFill>
            </p:spPr>
          </p:sp>
          <p:sp>
            <p:nvSpPr>
              <p:cNvPr name="TextBox 10" id="10"/>
              <p:cNvSpPr txBox="true"/>
              <p:nvPr/>
            </p:nvSpPr>
            <p:spPr>
              <a:xfrm>
                <a:off x="0" y="-28575"/>
                <a:ext cx="2006914" cy="279439"/>
              </a:xfrm>
              <a:prstGeom prst="rect">
                <a:avLst/>
              </a:prstGeom>
            </p:spPr>
            <p:txBody>
              <a:bodyPr anchor="ctr" rtlCol="false" tIns="50800" lIns="50800" bIns="50800" rIns="50800"/>
              <a:lstStyle/>
              <a:p>
                <a:pPr algn="ctr">
                  <a:lnSpc>
                    <a:spcPts val="3249"/>
                  </a:lnSpc>
                </a:pPr>
              </a:p>
            </p:txBody>
          </p:sp>
        </p:grpSp>
        <p:sp>
          <p:nvSpPr>
            <p:cNvPr name="TextBox 11" id="11"/>
            <p:cNvSpPr txBox="true"/>
            <p:nvPr/>
          </p:nvSpPr>
          <p:spPr>
            <a:xfrm rot="0">
              <a:off x="0" y="174268"/>
              <a:ext cx="7947810" cy="635415"/>
            </a:xfrm>
            <a:prstGeom prst="rect">
              <a:avLst/>
            </a:prstGeom>
          </p:spPr>
          <p:txBody>
            <a:bodyPr anchor="t" rtlCol="false" tIns="0" lIns="0" bIns="0" rIns="0">
              <a:spAutoFit/>
            </a:bodyPr>
            <a:lstStyle/>
            <a:p>
              <a:pPr algn="ctr" marL="0" indent="0" lvl="0">
                <a:lnSpc>
                  <a:spcPts val="3754"/>
                </a:lnSpc>
                <a:spcBef>
                  <a:spcPct val="0"/>
                </a:spcBef>
              </a:pPr>
              <a:r>
                <a:rPr lang="en-US" b="true" sz="3129">
                  <a:solidFill>
                    <a:srgbClr val="000000"/>
                  </a:solidFill>
                  <a:latin typeface="Glacial Indifference Bold"/>
                  <a:ea typeface="Glacial Indifference Bold"/>
                  <a:cs typeface="Glacial Indifference Bold"/>
                  <a:sym typeface="Glacial Indifference Bold"/>
                </a:rPr>
                <a:t>STEP-BY-STEP</a:t>
              </a:r>
            </a:p>
          </p:txBody>
        </p:sp>
      </p:grpSp>
      <p:grpSp>
        <p:nvGrpSpPr>
          <p:cNvPr name="Group 12" id="12"/>
          <p:cNvGrpSpPr/>
          <p:nvPr/>
        </p:nvGrpSpPr>
        <p:grpSpPr>
          <a:xfrm rot="0">
            <a:off x="1028563" y="5025902"/>
            <a:ext cx="5960858" cy="745107"/>
            <a:chOff x="0" y="0"/>
            <a:chExt cx="7947810" cy="993476"/>
          </a:xfrm>
        </p:grpSpPr>
        <p:grpSp>
          <p:nvGrpSpPr>
            <p:cNvPr name="Group 13" id="13"/>
            <p:cNvGrpSpPr/>
            <p:nvPr/>
          </p:nvGrpSpPr>
          <p:grpSpPr>
            <a:xfrm rot="0">
              <a:off x="0" y="0"/>
              <a:ext cx="7947810" cy="993476"/>
              <a:chOff x="0" y="0"/>
              <a:chExt cx="2006914" cy="250864"/>
            </a:xfrm>
          </p:grpSpPr>
          <p:sp>
            <p:nvSpPr>
              <p:cNvPr name="Freeform 14" id="14"/>
              <p:cNvSpPr/>
              <p:nvPr/>
            </p:nvSpPr>
            <p:spPr>
              <a:xfrm flipH="false" flipV="false" rot="0">
                <a:off x="0" y="0"/>
                <a:ext cx="2006914" cy="250864"/>
              </a:xfrm>
              <a:custGeom>
                <a:avLst/>
                <a:gdLst/>
                <a:ahLst/>
                <a:cxnLst/>
                <a:rect r="r" b="b" t="t" l="l"/>
                <a:pathLst>
                  <a:path h="250864" w="2006914">
                    <a:moveTo>
                      <a:pt x="51816" y="0"/>
                    </a:moveTo>
                    <a:lnTo>
                      <a:pt x="1955098" y="0"/>
                    </a:lnTo>
                    <a:cubicBezTo>
                      <a:pt x="1983715" y="0"/>
                      <a:pt x="2006914" y="23199"/>
                      <a:pt x="2006914" y="51816"/>
                    </a:cubicBezTo>
                    <a:lnTo>
                      <a:pt x="2006914" y="199048"/>
                    </a:lnTo>
                    <a:cubicBezTo>
                      <a:pt x="2006914" y="212791"/>
                      <a:pt x="2001454" y="225970"/>
                      <a:pt x="1991737" y="235688"/>
                    </a:cubicBezTo>
                    <a:cubicBezTo>
                      <a:pt x="1982020" y="245405"/>
                      <a:pt x="1968840" y="250864"/>
                      <a:pt x="1955098" y="250864"/>
                    </a:cubicBezTo>
                    <a:lnTo>
                      <a:pt x="51816" y="250864"/>
                    </a:lnTo>
                    <a:cubicBezTo>
                      <a:pt x="38074" y="250864"/>
                      <a:pt x="24894" y="245405"/>
                      <a:pt x="15177" y="235688"/>
                    </a:cubicBezTo>
                    <a:cubicBezTo>
                      <a:pt x="5459" y="225970"/>
                      <a:pt x="0" y="212791"/>
                      <a:pt x="0" y="199048"/>
                    </a:cubicBezTo>
                    <a:lnTo>
                      <a:pt x="0" y="51816"/>
                    </a:lnTo>
                    <a:cubicBezTo>
                      <a:pt x="0" y="23199"/>
                      <a:pt x="23199" y="0"/>
                      <a:pt x="51816" y="0"/>
                    </a:cubicBezTo>
                    <a:close/>
                  </a:path>
                </a:pathLst>
              </a:custGeom>
              <a:solidFill>
                <a:srgbClr val="66CF7B"/>
              </a:solidFill>
            </p:spPr>
          </p:sp>
          <p:sp>
            <p:nvSpPr>
              <p:cNvPr name="TextBox 15" id="15"/>
              <p:cNvSpPr txBox="true"/>
              <p:nvPr/>
            </p:nvSpPr>
            <p:spPr>
              <a:xfrm>
                <a:off x="0" y="-28575"/>
                <a:ext cx="2006914" cy="279439"/>
              </a:xfrm>
              <a:prstGeom prst="rect">
                <a:avLst/>
              </a:prstGeom>
            </p:spPr>
            <p:txBody>
              <a:bodyPr anchor="ctr" rtlCol="false" tIns="50800" lIns="50800" bIns="50800" rIns="50800"/>
              <a:lstStyle/>
              <a:p>
                <a:pPr algn="ctr">
                  <a:lnSpc>
                    <a:spcPts val="3249"/>
                  </a:lnSpc>
                </a:pPr>
              </a:p>
            </p:txBody>
          </p:sp>
        </p:grpSp>
        <p:sp>
          <p:nvSpPr>
            <p:cNvPr name="TextBox 16" id="16"/>
            <p:cNvSpPr txBox="true"/>
            <p:nvPr/>
          </p:nvSpPr>
          <p:spPr>
            <a:xfrm rot="0">
              <a:off x="0" y="174268"/>
              <a:ext cx="7947810" cy="635415"/>
            </a:xfrm>
            <a:prstGeom prst="rect">
              <a:avLst/>
            </a:prstGeom>
          </p:spPr>
          <p:txBody>
            <a:bodyPr anchor="t" rtlCol="false" tIns="0" lIns="0" bIns="0" rIns="0">
              <a:spAutoFit/>
            </a:bodyPr>
            <a:lstStyle/>
            <a:p>
              <a:pPr algn="ctr" marL="0" indent="0" lvl="0">
                <a:lnSpc>
                  <a:spcPts val="3754"/>
                </a:lnSpc>
                <a:spcBef>
                  <a:spcPct val="0"/>
                </a:spcBef>
              </a:pPr>
              <a:r>
                <a:rPr lang="en-US" b="true" sz="3129">
                  <a:solidFill>
                    <a:srgbClr val="000000"/>
                  </a:solidFill>
                  <a:latin typeface="Glacial Indifference Bold"/>
                  <a:ea typeface="Glacial Indifference Bold"/>
                  <a:cs typeface="Glacial Indifference Bold"/>
                  <a:sym typeface="Glacial Indifference Bold"/>
                </a:rPr>
                <a:t>RESOURCES</a:t>
              </a:r>
            </a:p>
          </p:txBody>
        </p:sp>
      </p:grpSp>
      <p:sp>
        <p:nvSpPr>
          <p:cNvPr name="TextBox 17" id="17"/>
          <p:cNvSpPr txBox="true"/>
          <p:nvPr/>
        </p:nvSpPr>
        <p:spPr>
          <a:xfrm rot="0">
            <a:off x="198991" y="5923409"/>
            <a:ext cx="8433090" cy="2172335"/>
          </a:xfrm>
          <a:prstGeom prst="rect">
            <a:avLst/>
          </a:prstGeom>
        </p:spPr>
        <p:txBody>
          <a:bodyPr anchor="t" rtlCol="false" tIns="0" lIns="0" bIns="0" rIns="0">
            <a:spAutoFit/>
          </a:bodyPr>
          <a:lstStyle/>
          <a:p>
            <a:pPr algn="ctr">
              <a:lnSpc>
                <a:spcPts val="2860"/>
              </a:lnSpc>
            </a:pPr>
            <a:r>
              <a:rPr lang="en-US" sz="2200">
                <a:solidFill>
                  <a:srgbClr val="000000"/>
                </a:solidFill>
                <a:latin typeface="Glacial Indifference"/>
                <a:ea typeface="Glacial Indifference"/>
                <a:cs typeface="Glacial Indifference"/>
                <a:sym typeface="Glacial Indifference"/>
              </a:rPr>
              <a:t>Bingo cards with mental health actions or responses (e.g., “L</a:t>
            </a:r>
            <a:r>
              <a:rPr lang="en-US" sz="2200">
                <a:solidFill>
                  <a:srgbClr val="000000"/>
                </a:solidFill>
                <a:latin typeface="Glacial Indifference"/>
                <a:ea typeface="Glacial Indifference"/>
                <a:cs typeface="Glacial Indifference"/>
                <a:sym typeface="Glacial Indifference"/>
              </a:rPr>
              <a:t>isten actively,” “Check for immediate risk,” “Provide reassurance,” “Refer to a specialist”). Markers or pens. Scenario cards describing realistic youth situations.</a:t>
            </a:r>
          </a:p>
          <a:p>
            <a:pPr algn="ctr">
              <a:lnSpc>
                <a:spcPts val="2860"/>
              </a:lnSpc>
            </a:pPr>
          </a:p>
          <a:p>
            <a:pPr algn="ctr">
              <a:lnSpc>
                <a:spcPts val="2860"/>
              </a:lnSpc>
            </a:pPr>
          </a:p>
        </p:txBody>
      </p:sp>
      <p:sp>
        <p:nvSpPr>
          <p:cNvPr name="TextBox 18" id="18"/>
          <p:cNvSpPr txBox="true"/>
          <p:nvPr/>
        </p:nvSpPr>
        <p:spPr>
          <a:xfrm rot="0">
            <a:off x="198991" y="8347759"/>
            <a:ext cx="8698771" cy="1448435"/>
          </a:xfrm>
          <a:prstGeom prst="rect">
            <a:avLst/>
          </a:prstGeom>
        </p:spPr>
        <p:txBody>
          <a:bodyPr anchor="t" rtlCol="false" tIns="0" lIns="0" bIns="0" rIns="0">
            <a:spAutoFit/>
          </a:bodyPr>
          <a:lstStyle/>
          <a:p>
            <a:pPr algn="ctr">
              <a:lnSpc>
                <a:spcPts val="2860"/>
              </a:lnSpc>
            </a:pPr>
            <a:r>
              <a:rPr lang="en-US" sz="2200">
                <a:solidFill>
                  <a:srgbClr val="000000"/>
                </a:solidFill>
                <a:latin typeface="Glacial Indifference"/>
                <a:ea typeface="Glacial Indifference"/>
                <a:cs typeface="Glacial Indifference"/>
                <a:sym typeface="Glacial Indifference"/>
              </a:rPr>
              <a:t>Reinforces core psychological first aid principles. Bu</a:t>
            </a:r>
            <a:r>
              <a:rPr lang="en-US" sz="2200">
                <a:solidFill>
                  <a:srgbClr val="000000"/>
                </a:solidFill>
                <a:latin typeface="Glacial Indifference"/>
                <a:ea typeface="Glacial Indifference"/>
                <a:cs typeface="Glacial Indifference"/>
                <a:sym typeface="Glacial Indifference"/>
              </a:rPr>
              <a:t>ilds confidenc</a:t>
            </a:r>
            <a:r>
              <a:rPr lang="en-US" sz="2200">
                <a:solidFill>
                  <a:srgbClr val="000000"/>
                </a:solidFill>
                <a:latin typeface="Glacial Indifference"/>
                <a:ea typeface="Glacial Indifference"/>
                <a:cs typeface="Glacial Indifference"/>
                <a:sym typeface="Glacial Indifference"/>
              </a:rPr>
              <a:t>e in responding appropriately to youth in distress. Encourages active learning, discussion, and critical thinking in a safe, interactive format.</a:t>
            </a:r>
          </a:p>
          <a:p>
            <a:pPr algn="ctr">
              <a:lnSpc>
                <a:spcPts val="2860"/>
              </a:lnSpc>
            </a:pPr>
          </a:p>
        </p:txBody>
      </p:sp>
      <p:sp>
        <p:nvSpPr>
          <p:cNvPr name="TextBox 19" id="19"/>
          <p:cNvSpPr txBox="true"/>
          <p:nvPr/>
        </p:nvSpPr>
        <p:spPr>
          <a:xfrm rot="0">
            <a:off x="198991" y="3754262"/>
            <a:ext cx="7620000" cy="1086485"/>
          </a:xfrm>
          <a:prstGeom prst="rect">
            <a:avLst/>
          </a:prstGeom>
        </p:spPr>
        <p:txBody>
          <a:bodyPr anchor="t" rtlCol="false" tIns="0" lIns="0" bIns="0" rIns="0">
            <a:spAutoFit/>
          </a:bodyPr>
          <a:lstStyle/>
          <a:p>
            <a:pPr algn="ctr">
              <a:lnSpc>
                <a:spcPts val="2860"/>
              </a:lnSpc>
            </a:pPr>
            <a:r>
              <a:rPr lang="en-US" sz="2200">
                <a:solidFill>
                  <a:srgbClr val="000000"/>
                </a:solidFill>
                <a:latin typeface="Glacial Indifference"/>
                <a:ea typeface="Glacial Indifference"/>
                <a:cs typeface="Glacial Indifference"/>
                <a:sym typeface="Glacial Indifference"/>
              </a:rPr>
              <a:t>Inte</a:t>
            </a:r>
            <a:r>
              <a:rPr lang="en-US" sz="2200">
                <a:solidFill>
                  <a:srgbClr val="000000"/>
                </a:solidFill>
                <a:latin typeface="Glacial Indifference"/>
                <a:ea typeface="Glacial Indifference"/>
                <a:cs typeface="Glacial Indifference"/>
                <a:sym typeface="Glacial Indifference"/>
              </a:rPr>
              <a:t>ractive lear</a:t>
            </a:r>
            <a:r>
              <a:rPr lang="en-US" sz="2200">
                <a:solidFill>
                  <a:srgbClr val="000000"/>
                </a:solidFill>
                <a:latin typeface="Glacial Indifference"/>
                <a:ea typeface="Glacial Indifference"/>
                <a:cs typeface="Glacial Indifference"/>
                <a:sym typeface="Glacial Indifference"/>
              </a:rPr>
              <a:t>ning of psychological first aid principles; helps participants recognize appropriate responses to common youth mental health situations</a:t>
            </a:r>
          </a:p>
        </p:txBody>
      </p:sp>
      <p:sp>
        <p:nvSpPr>
          <p:cNvPr name="TextBox 20" id="20"/>
          <p:cNvSpPr txBox="true"/>
          <p:nvPr/>
        </p:nvSpPr>
        <p:spPr>
          <a:xfrm rot="0">
            <a:off x="8897762" y="2397790"/>
            <a:ext cx="8865368" cy="6515735"/>
          </a:xfrm>
          <a:prstGeom prst="rect">
            <a:avLst/>
          </a:prstGeom>
        </p:spPr>
        <p:txBody>
          <a:bodyPr anchor="t" rtlCol="false" tIns="0" lIns="0" bIns="0" rIns="0">
            <a:spAutoFit/>
          </a:bodyPr>
          <a:lstStyle/>
          <a:p>
            <a:pPr algn="just">
              <a:lnSpc>
                <a:spcPts val="2860"/>
              </a:lnSpc>
            </a:pPr>
            <a:r>
              <a:rPr lang="en-US" sz="2200">
                <a:solidFill>
                  <a:srgbClr val="000000"/>
                </a:solidFill>
                <a:latin typeface="Glacial Indifference"/>
                <a:ea typeface="Glacial Indifference"/>
                <a:cs typeface="Glacial Indifference"/>
                <a:sym typeface="Glacial Indifference"/>
              </a:rPr>
              <a:t>P</a:t>
            </a:r>
            <a:r>
              <a:rPr lang="en-US" sz="2200" b="true">
                <a:solidFill>
                  <a:srgbClr val="000000"/>
                </a:solidFill>
                <a:latin typeface="Glacial Indifference Bold"/>
                <a:ea typeface="Glacial Indifference Bold"/>
                <a:cs typeface="Glacial Indifference Bold"/>
                <a:sym typeface="Glacial Indifference Bold"/>
              </a:rPr>
              <a:t>reparation:</a:t>
            </a:r>
          </a:p>
          <a:p>
            <a:pPr algn="just"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Prepare bingo cards with a 5x5 grid (or appropriat</a:t>
            </a:r>
            <a:r>
              <a:rPr lang="en-US" sz="2200">
                <a:solidFill>
                  <a:srgbClr val="000000"/>
                </a:solidFill>
                <a:latin typeface="Glacial Indifference"/>
                <a:ea typeface="Glacial Indifference"/>
                <a:cs typeface="Glacial Indifference"/>
                <a:sym typeface="Glacial Indifference"/>
              </a:rPr>
              <a:t>e </a:t>
            </a:r>
            <a:r>
              <a:rPr lang="en-US" sz="2200">
                <a:solidFill>
                  <a:srgbClr val="000000"/>
                </a:solidFill>
                <a:latin typeface="Glacial Indifference"/>
                <a:ea typeface="Glacial Indifference"/>
                <a:cs typeface="Glacial Indifference"/>
                <a:sym typeface="Glacial Indifference"/>
              </a:rPr>
              <a:t>s</a:t>
            </a:r>
            <a:r>
              <a:rPr lang="en-US" sz="2200">
                <a:solidFill>
                  <a:srgbClr val="000000"/>
                </a:solidFill>
                <a:latin typeface="Glacial Indifference"/>
                <a:ea typeface="Glacial Indifference"/>
                <a:cs typeface="Glacial Indifference"/>
                <a:sym typeface="Glacial Indifference"/>
              </a:rPr>
              <a:t>ize) filled with different psychological first aid actions.</a:t>
            </a:r>
          </a:p>
          <a:p>
            <a:pPr algn="just"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Prepare scenario cards or a list of situations that youth workers might encounter (see examples below).</a:t>
            </a:r>
          </a:p>
          <a:p>
            <a:pPr algn="just">
              <a:lnSpc>
                <a:spcPts val="2860"/>
              </a:lnSpc>
            </a:pPr>
            <a:r>
              <a:rPr lang="en-US" sz="2200" b="true">
                <a:solidFill>
                  <a:srgbClr val="000000"/>
                </a:solidFill>
                <a:latin typeface="Glacial Indifference Bold"/>
                <a:ea typeface="Glacial Indifference Bold"/>
                <a:cs typeface="Glacial Indifference Bold"/>
                <a:sym typeface="Glacial Indifference Bold"/>
              </a:rPr>
              <a:t>Distribution:</a:t>
            </a:r>
          </a:p>
          <a:p>
            <a:pPr algn="just"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Hand each participant a bingo card and a marker.</a:t>
            </a:r>
          </a:p>
          <a:p>
            <a:pPr algn="just"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Ex</a:t>
            </a:r>
            <a:r>
              <a:rPr lang="en-US" sz="2200">
                <a:solidFill>
                  <a:srgbClr val="000000"/>
                </a:solidFill>
                <a:latin typeface="Glacial Indifference"/>
                <a:ea typeface="Glacial Indifference"/>
                <a:cs typeface="Glacial Indifference"/>
                <a:sym typeface="Glacial Indifference"/>
              </a:rPr>
              <a:t>plain the rules: participants will mark actions on their card that are appropriate responses to scenarios you read aloud.</a:t>
            </a:r>
          </a:p>
          <a:p>
            <a:pPr algn="just">
              <a:lnSpc>
                <a:spcPts val="2860"/>
              </a:lnSpc>
            </a:pPr>
            <a:r>
              <a:rPr lang="en-US" sz="2200" b="true">
                <a:solidFill>
                  <a:srgbClr val="000000"/>
                </a:solidFill>
                <a:latin typeface="Glacial Indifference Bold"/>
                <a:ea typeface="Glacial Indifference Bold"/>
                <a:cs typeface="Glacial Indifference Bold"/>
                <a:sym typeface="Glacial Indifference Bold"/>
              </a:rPr>
              <a:t>Gam</a:t>
            </a:r>
            <a:r>
              <a:rPr lang="en-US" sz="2200" b="true">
                <a:solidFill>
                  <a:srgbClr val="000000"/>
                </a:solidFill>
                <a:latin typeface="Glacial Indifference Bold"/>
                <a:ea typeface="Glacial Indifference Bold"/>
                <a:cs typeface="Glacial Indifference Bold"/>
                <a:sym typeface="Glacial Indifference Bold"/>
              </a:rPr>
              <a:t>eplay:</a:t>
            </a:r>
          </a:p>
          <a:p>
            <a:pPr algn="just"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Read aloud a scenario or</a:t>
            </a:r>
            <a:r>
              <a:rPr lang="en-US" sz="2200">
                <a:solidFill>
                  <a:srgbClr val="000000"/>
                </a:solidFill>
                <a:latin typeface="Glacial Indifference"/>
                <a:ea typeface="Glacial Indifference"/>
                <a:cs typeface="Glacial Indifference"/>
                <a:sym typeface="Glacial Indifference"/>
              </a:rPr>
              <a:t> </a:t>
            </a:r>
            <a:r>
              <a:rPr lang="en-US" sz="2200">
                <a:solidFill>
                  <a:srgbClr val="000000"/>
                </a:solidFill>
                <a:latin typeface="Glacial Indifference"/>
                <a:ea typeface="Glacial Indifference"/>
                <a:cs typeface="Glacial Indifference"/>
                <a:sym typeface="Glacial Indifference"/>
              </a:rPr>
              <a:t>a question. Example: “A 15-year-old comes to you saying they feel hopeless and have considered self-harm.”</a:t>
            </a:r>
          </a:p>
          <a:p>
            <a:pPr algn="just"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Participants identify the correct psychological first aid actions (e.g., “Listen actively,” “Ask about risk,” “Provide reassurance”) and mark them on their bingo card.</a:t>
            </a:r>
          </a:p>
          <a:p>
            <a:pPr algn="just"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Continue reading multiple scenarios, allowing participants to mark actions that appear in their cards.</a:t>
            </a:r>
          </a:p>
          <a:p>
            <a:pPr algn="just">
              <a:lnSpc>
                <a:spcPts val="2860"/>
              </a:lnSpc>
            </a:pPr>
          </a:p>
        </p:txBody>
      </p:sp>
      <p:sp>
        <p:nvSpPr>
          <p:cNvPr name="Freeform 21" id="21"/>
          <p:cNvSpPr/>
          <p:nvPr/>
        </p:nvSpPr>
        <p:spPr>
          <a:xfrm flipH="false" flipV="false" rot="0">
            <a:off x="-166" y="9566083"/>
            <a:ext cx="18288000" cy="8229600"/>
          </a:xfrm>
          <a:custGeom>
            <a:avLst/>
            <a:gdLst/>
            <a:ahLst/>
            <a:cxnLst/>
            <a:rect r="r" b="b" t="t" l="l"/>
            <a:pathLst>
              <a:path h="8229600" w="18288000">
                <a:moveTo>
                  <a:pt x="0" y="0"/>
                </a:moveTo>
                <a:lnTo>
                  <a:pt x="18288000" y="0"/>
                </a:lnTo>
                <a:lnTo>
                  <a:pt x="18288000" y="8229600"/>
                </a:lnTo>
                <a:lnTo>
                  <a:pt x="0" y="8229600"/>
                </a:lnTo>
                <a:lnTo>
                  <a:pt x="0" y="0"/>
                </a:lnTo>
                <a:close/>
              </a:path>
            </a:pathLst>
          </a:custGeom>
          <a:blipFill>
            <a:blip r:embed="rId2"/>
            <a:stretch>
              <a:fillRect l="0" t="-61111" r="0" b="-61111"/>
            </a:stretch>
          </a:blipFill>
        </p:spPr>
      </p:sp>
      <p:sp>
        <p:nvSpPr>
          <p:cNvPr name="TextBox 22" id="22"/>
          <p:cNvSpPr txBox="true"/>
          <p:nvPr/>
        </p:nvSpPr>
        <p:spPr>
          <a:xfrm rot="0">
            <a:off x="1028563" y="571076"/>
            <a:ext cx="8903818" cy="2858643"/>
          </a:xfrm>
          <a:prstGeom prst="rect">
            <a:avLst/>
          </a:prstGeom>
        </p:spPr>
        <p:txBody>
          <a:bodyPr anchor="t" rtlCol="false" tIns="0" lIns="0" bIns="0" rIns="0">
            <a:spAutoFit/>
          </a:bodyPr>
          <a:lstStyle/>
          <a:p>
            <a:pPr algn="l">
              <a:lnSpc>
                <a:spcPts val="7581"/>
              </a:lnSpc>
            </a:pPr>
            <a:r>
              <a:rPr lang="en-US" sz="5700" b="true">
                <a:solidFill>
                  <a:srgbClr val="000000"/>
                </a:solidFill>
                <a:latin typeface="Glacial Indifference Bold"/>
                <a:ea typeface="Glacial Indifference Bold"/>
                <a:cs typeface="Glacial Indifference Bold"/>
                <a:sym typeface="Glacial Indifference Bold"/>
              </a:rPr>
              <a:t>4. FIRST PSYCHOLOGICAL AID BINGO</a:t>
            </a:r>
          </a:p>
          <a:p>
            <a:pPr algn="l">
              <a:lnSpc>
                <a:spcPts val="7581"/>
              </a:lnSpc>
            </a:pPr>
          </a:p>
        </p:txBody>
      </p:sp>
      <p:grpSp>
        <p:nvGrpSpPr>
          <p:cNvPr name="Group 23" id="23"/>
          <p:cNvGrpSpPr/>
          <p:nvPr/>
        </p:nvGrpSpPr>
        <p:grpSpPr>
          <a:xfrm rot="0">
            <a:off x="1028563" y="7482177"/>
            <a:ext cx="5960858" cy="745107"/>
            <a:chOff x="0" y="0"/>
            <a:chExt cx="7947810" cy="993476"/>
          </a:xfrm>
        </p:grpSpPr>
        <p:grpSp>
          <p:nvGrpSpPr>
            <p:cNvPr name="Group 24" id="24"/>
            <p:cNvGrpSpPr/>
            <p:nvPr/>
          </p:nvGrpSpPr>
          <p:grpSpPr>
            <a:xfrm rot="0">
              <a:off x="0" y="0"/>
              <a:ext cx="7947810" cy="993476"/>
              <a:chOff x="0" y="0"/>
              <a:chExt cx="2006914" cy="250864"/>
            </a:xfrm>
          </p:grpSpPr>
          <p:sp>
            <p:nvSpPr>
              <p:cNvPr name="Freeform 25" id="25"/>
              <p:cNvSpPr/>
              <p:nvPr/>
            </p:nvSpPr>
            <p:spPr>
              <a:xfrm flipH="false" flipV="false" rot="0">
                <a:off x="0" y="0"/>
                <a:ext cx="2006914" cy="250864"/>
              </a:xfrm>
              <a:custGeom>
                <a:avLst/>
                <a:gdLst/>
                <a:ahLst/>
                <a:cxnLst/>
                <a:rect r="r" b="b" t="t" l="l"/>
                <a:pathLst>
                  <a:path h="250864" w="2006914">
                    <a:moveTo>
                      <a:pt x="51816" y="0"/>
                    </a:moveTo>
                    <a:lnTo>
                      <a:pt x="1955098" y="0"/>
                    </a:lnTo>
                    <a:cubicBezTo>
                      <a:pt x="1983715" y="0"/>
                      <a:pt x="2006914" y="23199"/>
                      <a:pt x="2006914" y="51816"/>
                    </a:cubicBezTo>
                    <a:lnTo>
                      <a:pt x="2006914" y="199048"/>
                    </a:lnTo>
                    <a:cubicBezTo>
                      <a:pt x="2006914" y="212791"/>
                      <a:pt x="2001454" y="225970"/>
                      <a:pt x="1991737" y="235688"/>
                    </a:cubicBezTo>
                    <a:cubicBezTo>
                      <a:pt x="1982020" y="245405"/>
                      <a:pt x="1968840" y="250864"/>
                      <a:pt x="1955098" y="250864"/>
                    </a:cubicBezTo>
                    <a:lnTo>
                      <a:pt x="51816" y="250864"/>
                    </a:lnTo>
                    <a:cubicBezTo>
                      <a:pt x="38074" y="250864"/>
                      <a:pt x="24894" y="245405"/>
                      <a:pt x="15177" y="235688"/>
                    </a:cubicBezTo>
                    <a:cubicBezTo>
                      <a:pt x="5459" y="225970"/>
                      <a:pt x="0" y="212791"/>
                      <a:pt x="0" y="199048"/>
                    </a:cubicBezTo>
                    <a:lnTo>
                      <a:pt x="0" y="51816"/>
                    </a:lnTo>
                    <a:cubicBezTo>
                      <a:pt x="0" y="23199"/>
                      <a:pt x="23199" y="0"/>
                      <a:pt x="51816" y="0"/>
                    </a:cubicBezTo>
                    <a:close/>
                  </a:path>
                </a:pathLst>
              </a:custGeom>
              <a:solidFill>
                <a:srgbClr val="66CF7B"/>
              </a:solidFill>
            </p:spPr>
          </p:sp>
          <p:sp>
            <p:nvSpPr>
              <p:cNvPr name="TextBox 26" id="26"/>
              <p:cNvSpPr txBox="true"/>
              <p:nvPr/>
            </p:nvSpPr>
            <p:spPr>
              <a:xfrm>
                <a:off x="0" y="-28575"/>
                <a:ext cx="2006914" cy="279439"/>
              </a:xfrm>
              <a:prstGeom prst="rect">
                <a:avLst/>
              </a:prstGeom>
            </p:spPr>
            <p:txBody>
              <a:bodyPr anchor="ctr" rtlCol="false" tIns="50800" lIns="50800" bIns="50800" rIns="50800"/>
              <a:lstStyle/>
              <a:p>
                <a:pPr algn="ctr">
                  <a:lnSpc>
                    <a:spcPts val="3249"/>
                  </a:lnSpc>
                </a:pPr>
              </a:p>
            </p:txBody>
          </p:sp>
        </p:grpSp>
        <p:sp>
          <p:nvSpPr>
            <p:cNvPr name="TextBox 27" id="27"/>
            <p:cNvSpPr txBox="true"/>
            <p:nvPr/>
          </p:nvSpPr>
          <p:spPr>
            <a:xfrm rot="0">
              <a:off x="0" y="174268"/>
              <a:ext cx="7947810" cy="635415"/>
            </a:xfrm>
            <a:prstGeom prst="rect">
              <a:avLst/>
            </a:prstGeom>
          </p:spPr>
          <p:txBody>
            <a:bodyPr anchor="t" rtlCol="false" tIns="0" lIns="0" bIns="0" rIns="0">
              <a:spAutoFit/>
            </a:bodyPr>
            <a:lstStyle/>
            <a:p>
              <a:pPr algn="ctr" marL="0" indent="0" lvl="0">
                <a:lnSpc>
                  <a:spcPts val="3754"/>
                </a:lnSpc>
                <a:spcBef>
                  <a:spcPct val="0"/>
                </a:spcBef>
              </a:pPr>
              <a:r>
                <a:rPr lang="en-US" b="true" sz="3129">
                  <a:solidFill>
                    <a:srgbClr val="000000"/>
                  </a:solidFill>
                  <a:latin typeface="Glacial Indifference Bold"/>
                  <a:ea typeface="Glacial Indifference Bold"/>
                  <a:cs typeface="Glacial Indifference Bold"/>
                  <a:sym typeface="Glacial Indifference Bold"/>
                </a:rPr>
                <a:t>OUTCOME</a:t>
              </a:r>
            </a:p>
          </p:txBody>
        </p:sp>
      </p:grpSp>
      <p:sp>
        <p:nvSpPr>
          <p:cNvPr name="Freeform 28" id="28"/>
          <p:cNvSpPr/>
          <p:nvPr/>
        </p:nvSpPr>
        <p:spPr>
          <a:xfrm flipH="false" flipV="false" rot="0">
            <a:off x="14924581" y="8825148"/>
            <a:ext cx="3363253" cy="740935"/>
          </a:xfrm>
          <a:custGeom>
            <a:avLst/>
            <a:gdLst/>
            <a:ahLst/>
            <a:cxnLst/>
            <a:rect r="r" b="b" t="t" l="l"/>
            <a:pathLst>
              <a:path h="740935" w="3363253">
                <a:moveTo>
                  <a:pt x="0" y="0"/>
                </a:moveTo>
                <a:lnTo>
                  <a:pt x="3363253" y="0"/>
                </a:lnTo>
                <a:lnTo>
                  <a:pt x="3363253" y="740935"/>
                </a:lnTo>
                <a:lnTo>
                  <a:pt x="0" y="740935"/>
                </a:lnTo>
                <a:lnTo>
                  <a:pt x="0" y="0"/>
                </a:lnTo>
                <a:close/>
              </a:path>
            </a:pathLst>
          </a:custGeom>
          <a:blipFill>
            <a:blip r:embed="rId3"/>
            <a:stretch>
              <a:fillRect l="0" t="0" r="0" b="-997"/>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AF8EE"/>
        </a:solidFill>
      </p:bgPr>
    </p:bg>
    <p:spTree>
      <p:nvGrpSpPr>
        <p:cNvPr id="1" name=""/>
        <p:cNvGrpSpPr/>
        <p:nvPr/>
      </p:nvGrpSpPr>
      <p:grpSpPr>
        <a:xfrm>
          <a:off x="0" y="0"/>
          <a:ext cx="0" cy="0"/>
          <a:chOff x="0" y="0"/>
          <a:chExt cx="0" cy="0"/>
        </a:xfrm>
      </p:grpSpPr>
      <p:grpSp>
        <p:nvGrpSpPr>
          <p:cNvPr name="Group 2" id="2"/>
          <p:cNvGrpSpPr/>
          <p:nvPr/>
        </p:nvGrpSpPr>
        <p:grpSpPr>
          <a:xfrm rot="0">
            <a:off x="1354870" y="2684612"/>
            <a:ext cx="5960858" cy="745107"/>
            <a:chOff x="0" y="0"/>
            <a:chExt cx="7947810" cy="993476"/>
          </a:xfrm>
        </p:grpSpPr>
        <p:grpSp>
          <p:nvGrpSpPr>
            <p:cNvPr name="Group 3" id="3"/>
            <p:cNvGrpSpPr/>
            <p:nvPr/>
          </p:nvGrpSpPr>
          <p:grpSpPr>
            <a:xfrm rot="0">
              <a:off x="0" y="0"/>
              <a:ext cx="7947810" cy="993476"/>
              <a:chOff x="0" y="0"/>
              <a:chExt cx="2006914" cy="250864"/>
            </a:xfrm>
          </p:grpSpPr>
          <p:sp>
            <p:nvSpPr>
              <p:cNvPr name="Freeform 4" id="4"/>
              <p:cNvSpPr/>
              <p:nvPr/>
            </p:nvSpPr>
            <p:spPr>
              <a:xfrm flipH="false" flipV="false" rot="0">
                <a:off x="0" y="0"/>
                <a:ext cx="2006914" cy="250864"/>
              </a:xfrm>
              <a:custGeom>
                <a:avLst/>
                <a:gdLst/>
                <a:ahLst/>
                <a:cxnLst/>
                <a:rect r="r" b="b" t="t" l="l"/>
                <a:pathLst>
                  <a:path h="250864" w="2006914">
                    <a:moveTo>
                      <a:pt x="51816" y="0"/>
                    </a:moveTo>
                    <a:lnTo>
                      <a:pt x="1955098" y="0"/>
                    </a:lnTo>
                    <a:cubicBezTo>
                      <a:pt x="1983715" y="0"/>
                      <a:pt x="2006914" y="23199"/>
                      <a:pt x="2006914" y="51816"/>
                    </a:cubicBezTo>
                    <a:lnTo>
                      <a:pt x="2006914" y="199048"/>
                    </a:lnTo>
                    <a:cubicBezTo>
                      <a:pt x="2006914" y="212791"/>
                      <a:pt x="2001454" y="225970"/>
                      <a:pt x="1991737" y="235688"/>
                    </a:cubicBezTo>
                    <a:cubicBezTo>
                      <a:pt x="1982020" y="245405"/>
                      <a:pt x="1968840" y="250864"/>
                      <a:pt x="1955098" y="250864"/>
                    </a:cubicBezTo>
                    <a:lnTo>
                      <a:pt x="51816" y="250864"/>
                    </a:lnTo>
                    <a:cubicBezTo>
                      <a:pt x="38074" y="250864"/>
                      <a:pt x="24894" y="245405"/>
                      <a:pt x="15177" y="235688"/>
                    </a:cubicBezTo>
                    <a:cubicBezTo>
                      <a:pt x="5459" y="225970"/>
                      <a:pt x="0" y="212791"/>
                      <a:pt x="0" y="199048"/>
                    </a:cubicBezTo>
                    <a:lnTo>
                      <a:pt x="0" y="51816"/>
                    </a:lnTo>
                    <a:cubicBezTo>
                      <a:pt x="0" y="23199"/>
                      <a:pt x="23199" y="0"/>
                      <a:pt x="51816" y="0"/>
                    </a:cubicBezTo>
                    <a:close/>
                  </a:path>
                </a:pathLst>
              </a:custGeom>
              <a:solidFill>
                <a:srgbClr val="66CF7B"/>
              </a:solidFill>
            </p:spPr>
          </p:sp>
          <p:sp>
            <p:nvSpPr>
              <p:cNvPr name="TextBox 5" id="5"/>
              <p:cNvSpPr txBox="true"/>
              <p:nvPr/>
            </p:nvSpPr>
            <p:spPr>
              <a:xfrm>
                <a:off x="0" y="-28575"/>
                <a:ext cx="2006914" cy="279439"/>
              </a:xfrm>
              <a:prstGeom prst="rect">
                <a:avLst/>
              </a:prstGeom>
            </p:spPr>
            <p:txBody>
              <a:bodyPr anchor="ctr" rtlCol="false" tIns="50800" lIns="50800" bIns="50800" rIns="50800"/>
              <a:lstStyle/>
              <a:p>
                <a:pPr algn="ctr">
                  <a:lnSpc>
                    <a:spcPts val="3249"/>
                  </a:lnSpc>
                </a:pPr>
              </a:p>
            </p:txBody>
          </p:sp>
        </p:grpSp>
        <p:sp>
          <p:nvSpPr>
            <p:cNvPr name="TextBox 6" id="6"/>
            <p:cNvSpPr txBox="true"/>
            <p:nvPr/>
          </p:nvSpPr>
          <p:spPr>
            <a:xfrm rot="0">
              <a:off x="0" y="174268"/>
              <a:ext cx="7947810" cy="635415"/>
            </a:xfrm>
            <a:prstGeom prst="rect">
              <a:avLst/>
            </a:prstGeom>
          </p:spPr>
          <p:txBody>
            <a:bodyPr anchor="t" rtlCol="false" tIns="0" lIns="0" bIns="0" rIns="0">
              <a:spAutoFit/>
            </a:bodyPr>
            <a:lstStyle/>
            <a:p>
              <a:pPr algn="ctr" marL="0" indent="0" lvl="0">
                <a:lnSpc>
                  <a:spcPts val="3754"/>
                </a:lnSpc>
                <a:spcBef>
                  <a:spcPct val="0"/>
                </a:spcBef>
              </a:pPr>
              <a:r>
                <a:rPr lang="en-US" b="true" sz="3129">
                  <a:solidFill>
                    <a:srgbClr val="000000"/>
                  </a:solidFill>
                  <a:latin typeface="Glacial Indifference Bold"/>
                  <a:ea typeface="Glacial Indifference Bold"/>
                  <a:cs typeface="Glacial Indifference Bold"/>
                  <a:sym typeface="Glacial Indifference Bold"/>
                </a:rPr>
                <a:t>STEP-BY-STEP</a:t>
              </a:r>
            </a:p>
          </p:txBody>
        </p:sp>
      </p:grpSp>
      <p:sp>
        <p:nvSpPr>
          <p:cNvPr name="TextBox 7" id="7"/>
          <p:cNvSpPr txBox="true"/>
          <p:nvPr/>
        </p:nvSpPr>
        <p:spPr>
          <a:xfrm rot="0">
            <a:off x="707059" y="3592268"/>
            <a:ext cx="7670890" cy="5067935"/>
          </a:xfrm>
          <a:prstGeom prst="rect">
            <a:avLst/>
          </a:prstGeom>
        </p:spPr>
        <p:txBody>
          <a:bodyPr anchor="t" rtlCol="false" tIns="0" lIns="0" bIns="0" rIns="0">
            <a:spAutoFit/>
          </a:bodyPr>
          <a:lstStyle/>
          <a:p>
            <a:pPr algn="just">
              <a:lnSpc>
                <a:spcPts val="2860"/>
              </a:lnSpc>
            </a:pPr>
            <a:r>
              <a:rPr lang="en-US" sz="2200" b="true">
                <a:solidFill>
                  <a:srgbClr val="000000"/>
                </a:solidFill>
                <a:latin typeface="Glacial Indifference Bold"/>
                <a:ea typeface="Glacial Indifference Bold"/>
                <a:cs typeface="Glacial Indifference Bold"/>
                <a:sym typeface="Glacial Indifference Bold"/>
              </a:rPr>
              <a:t>Discussion:</a:t>
            </a:r>
          </a:p>
          <a:p>
            <a:pPr algn="just" marL="949965" indent="-316655" lvl="2">
              <a:lnSpc>
                <a:spcPts val="2860"/>
              </a:lnSpc>
              <a:buFont typeface="Arial"/>
              <a:buChar char="⚬"/>
            </a:pPr>
            <a:r>
              <a:rPr lang="en-US" sz="2200">
                <a:solidFill>
                  <a:srgbClr val="000000"/>
                </a:solidFill>
                <a:latin typeface="Glacial Indifference"/>
                <a:ea typeface="Glacial Indifference"/>
                <a:cs typeface="Glacial Indifference"/>
                <a:sym typeface="Glacial Indifference"/>
              </a:rPr>
              <a:t>Aft</a:t>
            </a:r>
            <a:r>
              <a:rPr lang="en-US" sz="2200">
                <a:solidFill>
                  <a:srgbClr val="000000"/>
                </a:solidFill>
                <a:latin typeface="Glacial Indifference"/>
                <a:ea typeface="Glacial Indifference"/>
                <a:cs typeface="Glacial Indifference"/>
                <a:sym typeface="Glacial Indifference"/>
              </a:rPr>
              <a:t>er each scenario, pau</a:t>
            </a:r>
            <a:r>
              <a:rPr lang="en-US" sz="2200">
                <a:solidFill>
                  <a:srgbClr val="000000"/>
                </a:solidFill>
                <a:latin typeface="Glacial Indifference"/>
                <a:ea typeface="Glacial Indifference"/>
                <a:cs typeface="Glacial Indifference"/>
                <a:sym typeface="Glacial Indifference"/>
              </a:rPr>
              <a:t>s</a:t>
            </a:r>
            <a:r>
              <a:rPr lang="en-US" sz="2200">
                <a:solidFill>
                  <a:srgbClr val="000000"/>
                </a:solidFill>
                <a:latin typeface="Glacial Indifference"/>
                <a:ea typeface="Glacial Indifference"/>
                <a:cs typeface="Glacial Indifference"/>
                <a:sym typeface="Glacial Indifference"/>
              </a:rPr>
              <a:t>e to discuss:</a:t>
            </a:r>
          </a:p>
          <a:p>
            <a:pPr algn="just" marL="1424948" indent="-356237" lvl="3">
              <a:lnSpc>
                <a:spcPts val="2860"/>
              </a:lnSpc>
              <a:buFont typeface="Arial"/>
              <a:buChar char="￭"/>
            </a:pPr>
            <a:r>
              <a:rPr lang="en-US" sz="2200">
                <a:solidFill>
                  <a:srgbClr val="000000"/>
                </a:solidFill>
                <a:latin typeface="Glacial Indifference"/>
                <a:ea typeface="Glacial Indifference"/>
                <a:cs typeface="Glacial Indifference"/>
                <a:sym typeface="Glacial Indifference"/>
              </a:rPr>
              <a:t>Which actions were appropriate and why.</a:t>
            </a:r>
          </a:p>
          <a:p>
            <a:pPr algn="just" marL="1424948" indent="-356237" lvl="3">
              <a:lnSpc>
                <a:spcPts val="2860"/>
              </a:lnSpc>
              <a:buFont typeface="Arial"/>
              <a:buChar char="￭"/>
            </a:pPr>
            <a:r>
              <a:rPr lang="en-US" sz="2200">
                <a:solidFill>
                  <a:srgbClr val="000000"/>
                </a:solidFill>
                <a:latin typeface="Glacial Indifference"/>
                <a:ea typeface="Glacial Indifference"/>
                <a:cs typeface="Glacial Indifference"/>
                <a:sym typeface="Glacial Indifference"/>
              </a:rPr>
              <a:t>Which responses were incorrect or less helpful and why.</a:t>
            </a:r>
          </a:p>
          <a:p>
            <a:pPr algn="just" marL="1424948" indent="-356237" lvl="3">
              <a:lnSpc>
                <a:spcPts val="2860"/>
              </a:lnSpc>
              <a:buFont typeface="Arial"/>
              <a:buChar char="￭"/>
            </a:pPr>
            <a:r>
              <a:rPr lang="en-US" sz="2200">
                <a:solidFill>
                  <a:srgbClr val="000000"/>
                </a:solidFill>
                <a:latin typeface="Glacial Indifference"/>
                <a:ea typeface="Glacial Indifference"/>
                <a:cs typeface="Glacial Indifference"/>
                <a:sym typeface="Glacial Indifference"/>
              </a:rPr>
              <a:t>E</a:t>
            </a:r>
            <a:r>
              <a:rPr lang="en-US" sz="2200">
                <a:solidFill>
                  <a:srgbClr val="000000"/>
                </a:solidFill>
                <a:latin typeface="Glacial Indifference"/>
                <a:ea typeface="Glacial Indifference"/>
                <a:cs typeface="Glacial Indifference"/>
                <a:sym typeface="Glacial Indifference"/>
              </a:rPr>
              <a:t>n</a:t>
            </a:r>
            <a:r>
              <a:rPr lang="en-US" sz="2200">
                <a:solidFill>
                  <a:srgbClr val="000000"/>
                </a:solidFill>
                <a:latin typeface="Glacial Indifference"/>
                <a:ea typeface="Glacial Indifference"/>
                <a:cs typeface="Glacial Indifference"/>
                <a:sym typeface="Glacial Indifference"/>
              </a:rPr>
              <a:t>courage participants to e</a:t>
            </a:r>
            <a:r>
              <a:rPr lang="en-US" sz="2200">
                <a:solidFill>
                  <a:srgbClr val="000000"/>
                </a:solidFill>
                <a:latin typeface="Glacial Indifference"/>
                <a:ea typeface="Glacial Indifference"/>
                <a:cs typeface="Glacial Indifference"/>
                <a:sym typeface="Glacial Indifference"/>
              </a:rPr>
              <a:t>x</a:t>
            </a:r>
            <a:r>
              <a:rPr lang="en-US" sz="2200">
                <a:solidFill>
                  <a:srgbClr val="000000"/>
                </a:solidFill>
                <a:latin typeface="Glacial Indifference"/>
                <a:ea typeface="Glacial Indifference"/>
                <a:cs typeface="Glacial Indifference"/>
                <a:sym typeface="Glacial Indifference"/>
              </a:rPr>
              <a:t>plain their reasoning and share personal experiences.</a:t>
            </a:r>
          </a:p>
          <a:p>
            <a:pPr algn="just">
              <a:lnSpc>
                <a:spcPts val="2860"/>
              </a:lnSpc>
            </a:pPr>
            <a:r>
              <a:rPr lang="en-US" sz="2200" b="true">
                <a:solidFill>
                  <a:srgbClr val="000000"/>
                </a:solidFill>
                <a:latin typeface="Glacial Indifference Bold"/>
                <a:ea typeface="Glacial Indifference Bold"/>
                <a:cs typeface="Glacial Indifference Bold"/>
                <a:sym typeface="Glacial Indifference Bold"/>
              </a:rPr>
              <a:t>Com</a:t>
            </a:r>
            <a:r>
              <a:rPr lang="en-US" sz="2200" b="true">
                <a:solidFill>
                  <a:srgbClr val="000000"/>
                </a:solidFill>
                <a:latin typeface="Glacial Indifference Bold"/>
                <a:ea typeface="Glacial Indifference Bold"/>
                <a:cs typeface="Glacial Indifference Bold"/>
                <a:sym typeface="Glacial Indifference Bold"/>
              </a:rPr>
              <a:t>pletion:</a:t>
            </a:r>
          </a:p>
          <a:p>
            <a:pPr algn="just" marL="949965" indent="-316655" lvl="2">
              <a:lnSpc>
                <a:spcPts val="2860"/>
              </a:lnSpc>
              <a:buFont typeface="Arial"/>
              <a:buChar char="⚬"/>
            </a:pPr>
            <a:r>
              <a:rPr lang="en-US" sz="2200">
                <a:solidFill>
                  <a:srgbClr val="000000"/>
                </a:solidFill>
                <a:latin typeface="Glacial Indifference"/>
                <a:ea typeface="Glacial Indifference"/>
                <a:cs typeface="Glacial Indifference"/>
                <a:sym typeface="Glacial Indifference"/>
              </a:rPr>
              <a:t>The game can end when a participant achieves “bingo” (a full row, column, or diagonal) or after all scenarios have been discussed.</a:t>
            </a:r>
          </a:p>
          <a:p>
            <a:pPr algn="just" marL="949965" indent="-316655" lvl="2">
              <a:lnSpc>
                <a:spcPts val="2860"/>
              </a:lnSpc>
              <a:buFont typeface="Arial"/>
              <a:buChar char="⚬"/>
            </a:pPr>
            <a:r>
              <a:rPr lang="en-US" sz="2200">
                <a:solidFill>
                  <a:srgbClr val="000000"/>
                </a:solidFill>
                <a:latin typeface="Glacial Indifference"/>
                <a:ea typeface="Glacial Indifference"/>
                <a:cs typeface="Glacial Indifference"/>
                <a:sym typeface="Glacial Indifference"/>
              </a:rPr>
              <a:t>Highlight key learning points for each scenario, reinforcing psychological first aid principles.</a:t>
            </a:r>
          </a:p>
          <a:p>
            <a:pPr algn="just">
              <a:lnSpc>
                <a:spcPts val="2860"/>
              </a:lnSpc>
            </a:pPr>
          </a:p>
        </p:txBody>
      </p:sp>
      <p:sp>
        <p:nvSpPr>
          <p:cNvPr name="Freeform 8" id="8"/>
          <p:cNvSpPr/>
          <p:nvPr/>
        </p:nvSpPr>
        <p:spPr>
          <a:xfrm flipH="false" flipV="false" rot="0">
            <a:off x="-166" y="9566083"/>
            <a:ext cx="18288000" cy="8229600"/>
          </a:xfrm>
          <a:custGeom>
            <a:avLst/>
            <a:gdLst/>
            <a:ahLst/>
            <a:cxnLst/>
            <a:rect r="r" b="b" t="t" l="l"/>
            <a:pathLst>
              <a:path h="8229600" w="18288000">
                <a:moveTo>
                  <a:pt x="0" y="0"/>
                </a:moveTo>
                <a:lnTo>
                  <a:pt x="18288000" y="0"/>
                </a:lnTo>
                <a:lnTo>
                  <a:pt x="18288000" y="8229600"/>
                </a:lnTo>
                <a:lnTo>
                  <a:pt x="0" y="8229600"/>
                </a:lnTo>
                <a:lnTo>
                  <a:pt x="0" y="0"/>
                </a:lnTo>
                <a:close/>
              </a:path>
            </a:pathLst>
          </a:custGeom>
          <a:blipFill>
            <a:blip r:embed="rId2"/>
            <a:stretch>
              <a:fillRect l="0" t="-61111" r="0" b="-61111"/>
            </a:stretch>
          </a:blipFill>
        </p:spPr>
      </p:sp>
      <p:sp>
        <p:nvSpPr>
          <p:cNvPr name="TextBox 9" id="9"/>
          <p:cNvSpPr txBox="true"/>
          <p:nvPr/>
        </p:nvSpPr>
        <p:spPr>
          <a:xfrm rot="0">
            <a:off x="1028563" y="571076"/>
            <a:ext cx="8903818" cy="2858643"/>
          </a:xfrm>
          <a:prstGeom prst="rect">
            <a:avLst/>
          </a:prstGeom>
        </p:spPr>
        <p:txBody>
          <a:bodyPr anchor="t" rtlCol="false" tIns="0" lIns="0" bIns="0" rIns="0">
            <a:spAutoFit/>
          </a:bodyPr>
          <a:lstStyle/>
          <a:p>
            <a:pPr algn="l">
              <a:lnSpc>
                <a:spcPts val="7581"/>
              </a:lnSpc>
            </a:pPr>
            <a:r>
              <a:rPr lang="en-US" sz="5700" b="true">
                <a:solidFill>
                  <a:srgbClr val="000000"/>
                </a:solidFill>
                <a:latin typeface="Glacial Indifference Bold"/>
                <a:ea typeface="Glacial Indifference Bold"/>
                <a:cs typeface="Glacial Indifference Bold"/>
                <a:sym typeface="Glacial Indifference Bold"/>
              </a:rPr>
              <a:t>4. FIRST PSYCHOLOGICAL AID BINGO</a:t>
            </a:r>
          </a:p>
          <a:p>
            <a:pPr algn="l">
              <a:lnSpc>
                <a:spcPts val="7581"/>
              </a:lnSpc>
            </a:pPr>
          </a:p>
        </p:txBody>
      </p:sp>
      <p:grpSp>
        <p:nvGrpSpPr>
          <p:cNvPr name="Group 10" id="10"/>
          <p:cNvGrpSpPr/>
          <p:nvPr/>
        </p:nvGrpSpPr>
        <p:grpSpPr>
          <a:xfrm rot="0">
            <a:off x="11072062" y="871855"/>
            <a:ext cx="5960858" cy="745107"/>
            <a:chOff x="0" y="0"/>
            <a:chExt cx="7947810" cy="993476"/>
          </a:xfrm>
        </p:grpSpPr>
        <p:grpSp>
          <p:nvGrpSpPr>
            <p:cNvPr name="Group 11" id="11"/>
            <p:cNvGrpSpPr/>
            <p:nvPr/>
          </p:nvGrpSpPr>
          <p:grpSpPr>
            <a:xfrm rot="0">
              <a:off x="0" y="0"/>
              <a:ext cx="7947810" cy="993476"/>
              <a:chOff x="0" y="0"/>
              <a:chExt cx="2006914" cy="250864"/>
            </a:xfrm>
          </p:grpSpPr>
          <p:sp>
            <p:nvSpPr>
              <p:cNvPr name="Freeform 12" id="12"/>
              <p:cNvSpPr/>
              <p:nvPr/>
            </p:nvSpPr>
            <p:spPr>
              <a:xfrm flipH="false" flipV="false" rot="0">
                <a:off x="0" y="0"/>
                <a:ext cx="2006914" cy="250864"/>
              </a:xfrm>
              <a:custGeom>
                <a:avLst/>
                <a:gdLst/>
                <a:ahLst/>
                <a:cxnLst/>
                <a:rect r="r" b="b" t="t" l="l"/>
                <a:pathLst>
                  <a:path h="250864" w="2006914">
                    <a:moveTo>
                      <a:pt x="51816" y="0"/>
                    </a:moveTo>
                    <a:lnTo>
                      <a:pt x="1955098" y="0"/>
                    </a:lnTo>
                    <a:cubicBezTo>
                      <a:pt x="1983715" y="0"/>
                      <a:pt x="2006914" y="23199"/>
                      <a:pt x="2006914" y="51816"/>
                    </a:cubicBezTo>
                    <a:lnTo>
                      <a:pt x="2006914" y="199048"/>
                    </a:lnTo>
                    <a:cubicBezTo>
                      <a:pt x="2006914" y="212791"/>
                      <a:pt x="2001454" y="225970"/>
                      <a:pt x="1991737" y="235688"/>
                    </a:cubicBezTo>
                    <a:cubicBezTo>
                      <a:pt x="1982020" y="245405"/>
                      <a:pt x="1968840" y="250864"/>
                      <a:pt x="1955098" y="250864"/>
                    </a:cubicBezTo>
                    <a:lnTo>
                      <a:pt x="51816" y="250864"/>
                    </a:lnTo>
                    <a:cubicBezTo>
                      <a:pt x="38074" y="250864"/>
                      <a:pt x="24894" y="245405"/>
                      <a:pt x="15177" y="235688"/>
                    </a:cubicBezTo>
                    <a:cubicBezTo>
                      <a:pt x="5459" y="225970"/>
                      <a:pt x="0" y="212791"/>
                      <a:pt x="0" y="199048"/>
                    </a:cubicBezTo>
                    <a:lnTo>
                      <a:pt x="0" y="51816"/>
                    </a:lnTo>
                    <a:cubicBezTo>
                      <a:pt x="0" y="23199"/>
                      <a:pt x="23199" y="0"/>
                      <a:pt x="51816" y="0"/>
                    </a:cubicBezTo>
                    <a:close/>
                  </a:path>
                </a:pathLst>
              </a:custGeom>
              <a:solidFill>
                <a:srgbClr val="66CF7B"/>
              </a:solidFill>
            </p:spPr>
          </p:sp>
          <p:sp>
            <p:nvSpPr>
              <p:cNvPr name="TextBox 13" id="13"/>
              <p:cNvSpPr txBox="true"/>
              <p:nvPr/>
            </p:nvSpPr>
            <p:spPr>
              <a:xfrm>
                <a:off x="0" y="-19050"/>
                <a:ext cx="2006914" cy="269914"/>
              </a:xfrm>
              <a:prstGeom prst="rect">
                <a:avLst/>
              </a:prstGeom>
            </p:spPr>
            <p:txBody>
              <a:bodyPr anchor="ctr" rtlCol="false" tIns="50800" lIns="50800" bIns="50800" rIns="50800"/>
              <a:lstStyle/>
              <a:p>
                <a:pPr algn="ctr">
                  <a:lnSpc>
                    <a:spcPts val="3250"/>
                  </a:lnSpc>
                </a:pPr>
              </a:p>
            </p:txBody>
          </p:sp>
        </p:grpSp>
        <p:sp>
          <p:nvSpPr>
            <p:cNvPr name="TextBox 14" id="14"/>
            <p:cNvSpPr txBox="true"/>
            <p:nvPr/>
          </p:nvSpPr>
          <p:spPr>
            <a:xfrm rot="0">
              <a:off x="0" y="174268"/>
              <a:ext cx="7947810" cy="635415"/>
            </a:xfrm>
            <a:prstGeom prst="rect">
              <a:avLst/>
            </a:prstGeom>
          </p:spPr>
          <p:txBody>
            <a:bodyPr anchor="t" rtlCol="false" tIns="0" lIns="0" bIns="0" rIns="0">
              <a:spAutoFit/>
            </a:bodyPr>
            <a:lstStyle/>
            <a:p>
              <a:pPr algn="ctr" marL="0" indent="0" lvl="0">
                <a:lnSpc>
                  <a:spcPts val="3754"/>
                </a:lnSpc>
                <a:spcBef>
                  <a:spcPct val="0"/>
                </a:spcBef>
              </a:pPr>
              <a:r>
                <a:rPr lang="en-US" b="true" sz="3129">
                  <a:solidFill>
                    <a:srgbClr val="000000"/>
                  </a:solidFill>
                  <a:latin typeface="Glacial Indifference Bold"/>
                  <a:ea typeface="Glacial Indifference Bold"/>
                  <a:cs typeface="Glacial Indifference Bold"/>
                  <a:sym typeface="Glacial Indifference Bold"/>
                </a:rPr>
                <a:t>SCENARIO EXAMPLES</a:t>
              </a:r>
            </a:p>
          </p:txBody>
        </p:sp>
      </p:grpSp>
      <p:sp>
        <p:nvSpPr>
          <p:cNvPr name="TextBox 15" id="15"/>
          <p:cNvSpPr txBox="true"/>
          <p:nvPr/>
        </p:nvSpPr>
        <p:spPr>
          <a:xfrm rot="0">
            <a:off x="8726824" y="2005160"/>
            <a:ext cx="9296111" cy="6877685"/>
          </a:xfrm>
          <a:prstGeom prst="rect">
            <a:avLst/>
          </a:prstGeom>
        </p:spPr>
        <p:txBody>
          <a:bodyPr anchor="t" rtlCol="false" tIns="0" lIns="0" bIns="0" rIns="0">
            <a:spAutoFit/>
          </a:bodyPr>
          <a:lstStyle/>
          <a:p>
            <a:pPr algn="just" marL="474979" indent="-237490" lvl="1">
              <a:lnSpc>
                <a:spcPts val="2859"/>
              </a:lnSpc>
              <a:buAutoNum type="arabicPeriod" startAt="1"/>
            </a:pPr>
            <a:r>
              <a:rPr lang="en-US" sz="2199">
                <a:solidFill>
                  <a:srgbClr val="000000"/>
                </a:solidFill>
                <a:latin typeface="Glacial Indifference"/>
                <a:ea typeface="Glacial Indifference"/>
                <a:cs typeface="Glacial Indifference"/>
                <a:sym typeface="Glacial Indifference"/>
              </a:rPr>
              <a:t>Anxious Teen: </a:t>
            </a:r>
            <a:r>
              <a:rPr lang="en-US" sz="2199">
                <a:solidFill>
                  <a:srgbClr val="000000"/>
                </a:solidFill>
                <a:latin typeface="Glacial Indifference"/>
                <a:ea typeface="Glacial Indifference"/>
                <a:cs typeface="Glacial Indifference"/>
                <a:sym typeface="Glacial Indifference"/>
              </a:rPr>
              <a:t>A t</a:t>
            </a:r>
            <a:r>
              <a:rPr lang="en-US" sz="2199">
                <a:solidFill>
                  <a:srgbClr val="000000"/>
                </a:solidFill>
                <a:latin typeface="Glacial Indifference"/>
                <a:ea typeface="Glacial Indifference"/>
                <a:cs typeface="Glacial Indifference"/>
                <a:sym typeface="Glacial Indifference"/>
              </a:rPr>
              <a:t>een is pacing and wringing their hands, expressing fear about an upcoming exam.</a:t>
            </a:r>
          </a:p>
          <a:p>
            <a:pPr algn="just" marL="949959" indent="-316653" lvl="2">
              <a:lnSpc>
                <a:spcPts val="2859"/>
              </a:lnSpc>
              <a:buFont typeface="Arial"/>
              <a:buChar char="⚬"/>
            </a:pPr>
            <a:r>
              <a:rPr lang="en-US" sz="2199">
                <a:solidFill>
                  <a:srgbClr val="000000"/>
                </a:solidFill>
                <a:latin typeface="Glacial Indifference"/>
                <a:ea typeface="Glacial Indifference"/>
                <a:cs typeface="Glacial Indifference"/>
                <a:sym typeface="Glacial Indifference"/>
              </a:rPr>
              <a:t>Appropriate responses: Listen actively, validate feelings, suggest grounding techniques, refer to counselor if needed.</a:t>
            </a:r>
          </a:p>
          <a:p>
            <a:pPr algn="just" marL="474979" indent="-237490" lvl="1">
              <a:lnSpc>
                <a:spcPts val="2859"/>
              </a:lnSpc>
              <a:buAutoNum type="arabicPeriod" startAt="1"/>
            </a:pPr>
            <a:r>
              <a:rPr lang="en-US" sz="2199">
                <a:solidFill>
                  <a:srgbClr val="000000"/>
                </a:solidFill>
                <a:latin typeface="Glacial Indifference"/>
                <a:ea typeface="Glacial Indifference"/>
                <a:cs typeface="Glacial Indifference"/>
                <a:sym typeface="Glacial Indifference"/>
              </a:rPr>
              <a:t>Cyberbullying Incident: A teen shows you hurtful messages on social media.</a:t>
            </a:r>
          </a:p>
          <a:p>
            <a:pPr algn="just" marL="949959" indent="-316653" lvl="2">
              <a:lnSpc>
                <a:spcPts val="2859"/>
              </a:lnSpc>
              <a:buFont typeface="Arial"/>
              <a:buChar char="⚬"/>
            </a:pPr>
            <a:r>
              <a:rPr lang="en-US" sz="2199">
                <a:solidFill>
                  <a:srgbClr val="000000"/>
                </a:solidFill>
                <a:latin typeface="Glacial Indifference"/>
                <a:ea typeface="Glacial Indifference"/>
                <a:cs typeface="Glacial Indifference"/>
                <a:sym typeface="Glacial Indifference"/>
              </a:rPr>
              <a:t>Appr</a:t>
            </a:r>
            <a:r>
              <a:rPr lang="en-US" sz="2199">
                <a:solidFill>
                  <a:srgbClr val="000000"/>
                </a:solidFill>
                <a:latin typeface="Glacial Indifference"/>
                <a:ea typeface="Glacial Indifference"/>
                <a:cs typeface="Glacial Indifference"/>
                <a:sym typeface="Glacial Indifference"/>
              </a:rPr>
              <a:t>opriate responses: Listen without judgment, assess immediate risk, provide reassurance, guide on safe online behavior, inform parents/guardians if necessary.</a:t>
            </a:r>
          </a:p>
          <a:p>
            <a:pPr algn="just" marL="474979" indent="-237490" lvl="1">
              <a:lnSpc>
                <a:spcPts val="2859"/>
              </a:lnSpc>
              <a:buAutoNum type="arabicPeriod" startAt="1"/>
            </a:pPr>
            <a:r>
              <a:rPr lang="en-US" sz="2199">
                <a:solidFill>
                  <a:srgbClr val="000000"/>
                </a:solidFill>
                <a:latin typeface="Glacial Indifference"/>
                <a:ea typeface="Glacial Indifference"/>
                <a:cs typeface="Glacial Indifference"/>
                <a:sym typeface="Glacial Indifference"/>
              </a:rPr>
              <a:t>Panic Attack: A teen suddenly bec</a:t>
            </a:r>
            <a:r>
              <a:rPr lang="en-US" sz="2199">
                <a:solidFill>
                  <a:srgbClr val="000000"/>
                </a:solidFill>
                <a:latin typeface="Glacial Indifference"/>
                <a:ea typeface="Glacial Indifference"/>
                <a:cs typeface="Glacial Indifference"/>
                <a:sym typeface="Glacial Indifference"/>
              </a:rPr>
              <a:t>om</a:t>
            </a:r>
            <a:r>
              <a:rPr lang="en-US" sz="2199">
                <a:solidFill>
                  <a:srgbClr val="000000"/>
                </a:solidFill>
                <a:latin typeface="Glacial Indifference"/>
                <a:ea typeface="Glacial Indifference"/>
                <a:cs typeface="Glacial Indifference"/>
                <a:sym typeface="Glacial Indifference"/>
              </a:rPr>
              <a:t>es short of breath and panicked during a group activity.</a:t>
            </a:r>
          </a:p>
          <a:p>
            <a:pPr algn="just" marL="949959" indent="-316653" lvl="2">
              <a:lnSpc>
                <a:spcPts val="2859"/>
              </a:lnSpc>
              <a:buFont typeface="Arial"/>
              <a:buChar char="⚬"/>
            </a:pPr>
            <a:r>
              <a:rPr lang="en-US" sz="2199">
                <a:solidFill>
                  <a:srgbClr val="000000"/>
                </a:solidFill>
                <a:latin typeface="Glacial Indifference"/>
                <a:ea typeface="Glacial Indifference"/>
                <a:cs typeface="Glacial Indifference"/>
                <a:sym typeface="Glacial Indifference"/>
              </a:rPr>
              <a:t>Appropriate responses: Stay calm, help them regulate breathing, remove from stressful environment if needed, reassure and monitor until stable.</a:t>
            </a:r>
          </a:p>
          <a:p>
            <a:pPr algn="just" marL="474979" indent="-237490" lvl="1">
              <a:lnSpc>
                <a:spcPts val="2859"/>
              </a:lnSpc>
              <a:buAutoNum type="arabicPeriod" startAt="1"/>
            </a:pPr>
            <a:r>
              <a:rPr lang="en-US" sz="2199">
                <a:solidFill>
                  <a:srgbClr val="000000"/>
                </a:solidFill>
                <a:latin typeface="Glacial Indifference"/>
                <a:ea typeface="Glacial Indifference"/>
                <a:cs typeface="Glacial Indifference"/>
                <a:sym typeface="Glacial Indifference"/>
              </a:rPr>
              <a:t>Conflict Between Peers: Two teens are yelling at each other in a common area.</a:t>
            </a:r>
          </a:p>
          <a:p>
            <a:pPr algn="just" marL="949959" indent="-316653" lvl="2">
              <a:lnSpc>
                <a:spcPts val="2859"/>
              </a:lnSpc>
              <a:buFont typeface="Arial"/>
              <a:buChar char="⚬"/>
            </a:pPr>
            <a:r>
              <a:rPr lang="en-US" sz="2199">
                <a:solidFill>
                  <a:srgbClr val="000000"/>
                </a:solidFill>
                <a:latin typeface="Glacial Indifference"/>
                <a:ea typeface="Glacial Indifference"/>
                <a:cs typeface="Glacial Indifference"/>
                <a:sym typeface="Glacial Indifference"/>
              </a:rPr>
              <a:t>Appropriate responses: Ensure safety, intervene calmly, separate parties, listen to each side, mediate discussion if appropriate.</a:t>
            </a:r>
          </a:p>
          <a:p>
            <a:pPr algn="just">
              <a:lnSpc>
                <a:spcPts val="2859"/>
              </a:lnSpc>
            </a:pPr>
          </a:p>
        </p:txBody>
      </p:sp>
      <p:sp>
        <p:nvSpPr>
          <p:cNvPr name="Freeform 16" id="16"/>
          <p:cNvSpPr/>
          <p:nvPr/>
        </p:nvSpPr>
        <p:spPr>
          <a:xfrm flipH="false" flipV="false" rot="0">
            <a:off x="14924581" y="8882845"/>
            <a:ext cx="3363253" cy="683238"/>
          </a:xfrm>
          <a:custGeom>
            <a:avLst/>
            <a:gdLst/>
            <a:ahLst/>
            <a:cxnLst/>
            <a:rect r="r" b="b" t="t" l="l"/>
            <a:pathLst>
              <a:path h="683238" w="3363253">
                <a:moveTo>
                  <a:pt x="0" y="0"/>
                </a:moveTo>
                <a:lnTo>
                  <a:pt x="3363253" y="0"/>
                </a:lnTo>
                <a:lnTo>
                  <a:pt x="3363253" y="683238"/>
                </a:lnTo>
                <a:lnTo>
                  <a:pt x="0" y="683238"/>
                </a:lnTo>
                <a:lnTo>
                  <a:pt x="0" y="0"/>
                </a:lnTo>
                <a:close/>
              </a:path>
            </a:pathLst>
          </a:custGeom>
          <a:blipFill>
            <a:blip r:embed="rId3"/>
            <a:stretch>
              <a:fillRect l="0" t="0" r="0" b="-9526"/>
            </a:stretch>
          </a:blipFill>
        </p:spPr>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AF8EE"/>
        </a:solidFill>
      </p:bgPr>
    </p:bg>
    <p:spTree>
      <p:nvGrpSpPr>
        <p:cNvPr id="1" name=""/>
        <p:cNvGrpSpPr/>
        <p:nvPr/>
      </p:nvGrpSpPr>
      <p:grpSpPr>
        <a:xfrm>
          <a:off x="0" y="0"/>
          <a:ext cx="0" cy="0"/>
          <a:chOff x="0" y="0"/>
          <a:chExt cx="0" cy="0"/>
        </a:xfrm>
      </p:grpSpPr>
      <p:grpSp>
        <p:nvGrpSpPr>
          <p:cNvPr name="Group 2" id="2"/>
          <p:cNvGrpSpPr/>
          <p:nvPr/>
        </p:nvGrpSpPr>
        <p:grpSpPr>
          <a:xfrm rot="0">
            <a:off x="1028563" y="2753607"/>
            <a:ext cx="5960858" cy="745107"/>
            <a:chOff x="0" y="0"/>
            <a:chExt cx="7947810" cy="993476"/>
          </a:xfrm>
        </p:grpSpPr>
        <p:grpSp>
          <p:nvGrpSpPr>
            <p:cNvPr name="Group 3" id="3"/>
            <p:cNvGrpSpPr/>
            <p:nvPr/>
          </p:nvGrpSpPr>
          <p:grpSpPr>
            <a:xfrm rot="0">
              <a:off x="0" y="0"/>
              <a:ext cx="7947810" cy="993476"/>
              <a:chOff x="0" y="0"/>
              <a:chExt cx="2006914" cy="250864"/>
            </a:xfrm>
          </p:grpSpPr>
          <p:sp>
            <p:nvSpPr>
              <p:cNvPr name="Freeform 4" id="4"/>
              <p:cNvSpPr/>
              <p:nvPr/>
            </p:nvSpPr>
            <p:spPr>
              <a:xfrm flipH="false" flipV="false" rot="0">
                <a:off x="0" y="0"/>
                <a:ext cx="2006914" cy="250864"/>
              </a:xfrm>
              <a:custGeom>
                <a:avLst/>
                <a:gdLst/>
                <a:ahLst/>
                <a:cxnLst/>
                <a:rect r="r" b="b" t="t" l="l"/>
                <a:pathLst>
                  <a:path h="250864" w="2006914">
                    <a:moveTo>
                      <a:pt x="51816" y="0"/>
                    </a:moveTo>
                    <a:lnTo>
                      <a:pt x="1955098" y="0"/>
                    </a:lnTo>
                    <a:cubicBezTo>
                      <a:pt x="1983715" y="0"/>
                      <a:pt x="2006914" y="23199"/>
                      <a:pt x="2006914" y="51816"/>
                    </a:cubicBezTo>
                    <a:lnTo>
                      <a:pt x="2006914" y="199048"/>
                    </a:lnTo>
                    <a:cubicBezTo>
                      <a:pt x="2006914" y="212791"/>
                      <a:pt x="2001454" y="225970"/>
                      <a:pt x="1991737" y="235688"/>
                    </a:cubicBezTo>
                    <a:cubicBezTo>
                      <a:pt x="1982020" y="245405"/>
                      <a:pt x="1968840" y="250864"/>
                      <a:pt x="1955098" y="250864"/>
                    </a:cubicBezTo>
                    <a:lnTo>
                      <a:pt x="51816" y="250864"/>
                    </a:lnTo>
                    <a:cubicBezTo>
                      <a:pt x="38074" y="250864"/>
                      <a:pt x="24894" y="245405"/>
                      <a:pt x="15177" y="235688"/>
                    </a:cubicBezTo>
                    <a:cubicBezTo>
                      <a:pt x="5459" y="225970"/>
                      <a:pt x="0" y="212791"/>
                      <a:pt x="0" y="199048"/>
                    </a:cubicBezTo>
                    <a:lnTo>
                      <a:pt x="0" y="51816"/>
                    </a:lnTo>
                    <a:cubicBezTo>
                      <a:pt x="0" y="23199"/>
                      <a:pt x="23199" y="0"/>
                      <a:pt x="51816" y="0"/>
                    </a:cubicBezTo>
                    <a:close/>
                  </a:path>
                </a:pathLst>
              </a:custGeom>
              <a:solidFill>
                <a:srgbClr val="66CF7B"/>
              </a:solidFill>
            </p:spPr>
          </p:sp>
          <p:sp>
            <p:nvSpPr>
              <p:cNvPr name="TextBox 5" id="5"/>
              <p:cNvSpPr txBox="true"/>
              <p:nvPr/>
            </p:nvSpPr>
            <p:spPr>
              <a:xfrm>
                <a:off x="0" y="-19050"/>
                <a:ext cx="2006914" cy="269914"/>
              </a:xfrm>
              <a:prstGeom prst="rect">
                <a:avLst/>
              </a:prstGeom>
            </p:spPr>
            <p:txBody>
              <a:bodyPr anchor="ctr" rtlCol="false" tIns="50800" lIns="50800" bIns="50800" rIns="50800"/>
              <a:lstStyle/>
              <a:p>
                <a:pPr algn="ctr">
                  <a:lnSpc>
                    <a:spcPts val="3250"/>
                  </a:lnSpc>
                </a:pPr>
              </a:p>
            </p:txBody>
          </p:sp>
        </p:grpSp>
        <p:sp>
          <p:nvSpPr>
            <p:cNvPr name="TextBox 6" id="6"/>
            <p:cNvSpPr txBox="true"/>
            <p:nvPr/>
          </p:nvSpPr>
          <p:spPr>
            <a:xfrm rot="0">
              <a:off x="0" y="174268"/>
              <a:ext cx="7947810" cy="635415"/>
            </a:xfrm>
            <a:prstGeom prst="rect">
              <a:avLst/>
            </a:prstGeom>
          </p:spPr>
          <p:txBody>
            <a:bodyPr anchor="t" rtlCol="false" tIns="0" lIns="0" bIns="0" rIns="0">
              <a:spAutoFit/>
            </a:bodyPr>
            <a:lstStyle/>
            <a:p>
              <a:pPr algn="ctr" marL="0" indent="0" lvl="0">
                <a:lnSpc>
                  <a:spcPts val="3754"/>
                </a:lnSpc>
                <a:spcBef>
                  <a:spcPct val="0"/>
                </a:spcBef>
              </a:pPr>
              <a:r>
                <a:rPr lang="en-US" b="true" sz="3129">
                  <a:solidFill>
                    <a:srgbClr val="000000"/>
                  </a:solidFill>
                  <a:latin typeface="Glacial Indifference Bold"/>
                  <a:ea typeface="Glacial Indifference Bold"/>
                  <a:cs typeface="Glacial Indifference Bold"/>
                  <a:sym typeface="Glacial Indifference Bold"/>
                </a:rPr>
                <a:t>PURPOSE</a:t>
              </a:r>
            </a:p>
          </p:txBody>
        </p:sp>
      </p:grpSp>
      <p:grpSp>
        <p:nvGrpSpPr>
          <p:cNvPr name="Group 7" id="7"/>
          <p:cNvGrpSpPr/>
          <p:nvPr/>
        </p:nvGrpSpPr>
        <p:grpSpPr>
          <a:xfrm rot="0">
            <a:off x="9868485" y="1028700"/>
            <a:ext cx="5960858" cy="745107"/>
            <a:chOff x="0" y="0"/>
            <a:chExt cx="7947810" cy="993476"/>
          </a:xfrm>
        </p:grpSpPr>
        <p:grpSp>
          <p:nvGrpSpPr>
            <p:cNvPr name="Group 8" id="8"/>
            <p:cNvGrpSpPr/>
            <p:nvPr/>
          </p:nvGrpSpPr>
          <p:grpSpPr>
            <a:xfrm rot="0">
              <a:off x="0" y="0"/>
              <a:ext cx="7947810" cy="993476"/>
              <a:chOff x="0" y="0"/>
              <a:chExt cx="2006914" cy="250864"/>
            </a:xfrm>
          </p:grpSpPr>
          <p:sp>
            <p:nvSpPr>
              <p:cNvPr name="Freeform 9" id="9"/>
              <p:cNvSpPr/>
              <p:nvPr/>
            </p:nvSpPr>
            <p:spPr>
              <a:xfrm flipH="false" flipV="false" rot="0">
                <a:off x="0" y="0"/>
                <a:ext cx="2006914" cy="250864"/>
              </a:xfrm>
              <a:custGeom>
                <a:avLst/>
                <a:gdLst/>
                <a:ahLst/>
                <a:cxnLst/>
                <a:rect r="r" b="b" t="t" l="l"/>
                <a:pathLst>
                  <a:path h="250864" w="2006914">
                    <a:moveTo>
                      <a:pt x="51816" y="0"/>
                    </a:moveTo>
                    <a:lnTo>
                      <a:pt x="1955098" y="0"/>
                    </a:lnTo>
                    <a:cubicBezTo>
                      <a:pt x="1983715" y="0"/>
                      <a:pt x="2006914" y="23199"/>
                      <a:pt x="2006914" y="51816"/>
                    </a:cubicBezTo>
                    <a:lnTo>
                      <a:pt x="2006914" y="199048"/>
                    </a:lnTo>
                    <a:cubicBezTo>
                      <a:pt x="2006914" y="212791"/>
                      <a:pt x="2001454" y="225970"/>
                      <a:pt x="1991737" y="235688"/>
                    </a:cubicBezTo>
                    <a:cubicBezTo>
                      <a:pt x="1982020" y="245405"/>
                      <a:pt x="1968840" y="250864"/>
                      <a:pt x="1955098" y="250864"/>
                    </a:cubicBezTo>
                    <a:lnTo>
                      <a:pt x="51816" y="250864"/>
                    </a:lnTo>
                    <a:cubicBezTo>
                      <a:pt x="38074" y="250864"/>
                      <a:pt x="24894" y="245405"/>
                      <a:pt x="15177" y="235688"/>
                    </a:cubicBezTo>
                    <a:cubicBezTo>
                      <a:pt x="5459" y="225970"/>
                      <a:pt x="0" y="212791"/>
                      <a:pt x="0" y="199048"/>
                    </a:cubicBezTo>
                    <a:lnTo>
                      <a:pt x="0" y="51816"/>
                    </a:lnTo>
                    <a:cubicBezTo>
                      <a:pt x="0" y="23199"/>
                      <a:pt x="23199" y="0"/>
                      <a:pt x="51816" y="0"/>
                    </a:cubicBezTo>
                    <a:close/>
                  </a:path>
                </a:pathLst>
              </a:custGeom>
              <a:solidFill>
                <a:srgbClr val="66CF7B"/>
              </a:solidFill>
            </p:spPr>
          </p:sp>
          <p:sp>
            <p:nvSpPr>
              <p:cNvPr name="TextBox 10" id="10"/>
              <p:cNvSpPr txBox="true"/>
              <p:nvPr/>
            </p:nvSpPr>
            <p:spPr>
              <a:xfrm>
                <a:off x="0" y="-28575"/>
                <a:ext cx="2006914" cy="279439"/>
              </a:xfrm>
              <a:prstGeom prst="rect">
                <a:avLst/>
              </a:prstGeom>
            </p:spPr>
            <p:txBody>
              <a:bodyPr anchor="ctr" rtlCol="false" tIns="50800" lIns="50800" bIns="50800" rIns="50800"/>
              <a:lstStyle/>
              <a:p>
                <a:pPr algn="ctr">
                  <a:lnSpc>
                    <a:spcPts val="3249"/>
                  </a:lnSpc>
                </a:pPr>
              </a:p>
            </p:txBody>
          </p:sp>
        </p:grpSp>
        <p:sp>
          <p:nvSpPr>
            <p:cNvPr name="TextBox 11" id="11"/>
            <p:cNvSpPr txBox="true"/>
            <p:nvPr/>
          </p:nvSpPr>
          <p:spPr>
            <a:xfrm rot="0">
              <a:off x="0" y="174268"/>
              <a:ext cx="7947810" cy="635415"/>
            </a:xfrm>
            <a:prstGeom prst="rect">
              <a:avLst/>
            </a:prstGeom>
          </p:spPr>
          <p:txBody>
            <a:bodyPr anchor="t" rtlCol="false" tIns="0" lIns="0" bIns="0" rIns="0">
              <a:spAutoFit/>
            </a:bodyPr>
            <a:lstStyle/>
            <a:p>
              <a:pPr algn="ctr" marL="0" indent="0" lvl="0">
                <a:lnSpc>
                  <a:spcPts val="3754"/>
                </a:lnSpc>
                <a:spcBef>
                  <a:spcPct val="0"/>
                </a:spcBef>
              </a:pPr>
              <a:r>
                <a:rPr lang="en-US" b="true" sz="3129">
                  <a:solidFill>
                    <a:srgbClr val="000000"/>
                  </a:solidFill>
                  <a:latin typeface="Glacial Indifference Bold"/>
                  <a:ea typeface="Glacial Indifference Bold"/>
                  <a:cs typeface="Glacial Indifference Bold"/>
                  <a:sym typeface="Glacial Indifference Bold"/>
                </a:rPr>
                <a:t>STEP-BY-STEP</a:t>
              </a:r>
            </a:p>
          </p:txBody>
        </p:sp>
      </p:grpSp>
      <p:grpSp>
        <p:nvGrpSpPr>
          <p:cNvPr name="Group 12" id="12"/>
          <p:cNvGrpSpPr/>
          <p:nvPr/>
        </p:nvGrpSpPr>
        <p:grpSpPr>
          <a:xfrm rot="0">
            <a:off x="1028700" y="4610520"/>
            <a:ext cx="5960858" cy="745107"/>
            <a:chOff x="0" y="0"/>
            <a:chExt cx="7947810" cy="993476"/>
          </a:xfrm>
        </p:grpSpPr>
        <p:grpSp>
          <p:nvGrpSpPr>
            <p:cNvPr name="Group 13" id="13"/>
            <p:cNvGrpSpPr/>
            <p:nvPr/>
          </p:nvGrpSpPr>
          <p:grpSpPr>
            <a:xfrm rot="0">
              <a:off x="0" y="0"/>
              <a:ext cx="7947810" cy="993476"/>
              <a:chOff x="0" y="0"/>
              <a:chExt cx="2006914" cy="250864"/>
            </a:xfrm>
          </p:grpSpPr>
          <p:sp>
            <p:nvSpPr>
              <p:cNvPr name="Freeform 14" id="14"/>
              <p:cNvSpPr/>
              <p:nvPr/>
            </p:nvSpPr>
            <p:spPr>
              <a:xfrm flipH="false" flipV="false" rot="0">
                <a:off x="0" y="0"/>
                <a:ext cx="2006914" cy="250864"/>
              </a:xfrm>
              <a:custGeom>
                <a:avLst/>
                <a:gdLst/>
                <a:ahLst/>
                <a:cxnLst/>
                <a:rect r="r" b="b" t="t" l="l"/>
                <a:pathLst>
                  <a:path h="250864" w="2006914">
                    <a:moveTo>
                      <a:pt x="51816" y="0"/>
                    </a:moveTo>
                    <a:lnTo>
                      <a:pt x="1955098" y="0"/>
                    </a:lnTo>
                    <a:cubicBezTo>
                      <a:pt x="1983715" y="0"/>
                      <a:pt x="2006914" y="23199"/>
                      <a:pt x="2006914" y="51816"/>
                    </a:cubicBezTo>
                    <a:lnTo>
                      <a:pt x="2006914" y="199048"/>
                    </a:lnTo>
                    <a:cubicBezTo>
                      <a:pt x="2006914" y="212791"/>
                      <a:pt x="2001454" y="225970"/>
                      <a:pt x="1991737" y="235688"/>
                    </a:cubicBezTo>
                    <a:cubicBezTo>
                      <a:pt x="1982020" y="245405"/>
                      <a:pt x="1968840" y="250864"/>
                      <a:pt x="1955098" y="250864"/>
                    </a:cubicBezTo>
                    <a:lnTo>
                      <a:pt x="51816" y="250864"/>
                    </a:lnTo>
                    <a:cubicBezTo>
                      <a:pt x="38074" y="250864"/>
                      <a:pt x="24894" y="245405"/>
                      <a:pt x="15177" y="235688"/>
                    </a:cubicBezTo>
                    <a:cubicBezTo>
                      <a:pt x="5459" y="225970"/>
                      <a:pt x="0" y="212791"/>
                      <a:pt x="0" y="199048"/>
                    </a:cubicBezTo>
                    <a:lnTo>
                      <a:pt x="0" y="51816"/>
                    </a:lnTo>
                    <a:cubicBezTo>
                      <a:pt x="0" y="23199"/>
                      <a:pt x="23199" y="0"/>
                      <a:pt x="51816" y="0"/>
                    </a:cubicBezTo>
                    <a:close/>
                  </a:path>
                </a:pathLst>
              </a:custGeom>
              <a:solidFill>
                <a:srgbClr val="66CF7B"/>
              </a:solidFill>
            </p:spPr>
          </p:sp>
          <p:sp>
            <p:nvSpPr>
              <p:cNvPr name="TextBox 15" id="15"/>
              <p:cNvSpPr txBox="true"/>
              <p:nvPr/>
            </p:nvSpPr>
            <p:spPr>
              <a:xfrm>
                <a:off x="0" y="-28575"/>
                <a:ext cx="2006914" cy="279439"/>
              </a:xfrm>
              <a:prstGeom prst="rect">
                <a:avLst/>
              </a:prstGeom>
            </p:spPr>
            <p:txBody>
              <a:bodyPr anchor="ctr" rtlCol="false" tIns="50800" lIns="50800" bIns="50800" rIns="50800"/>
              <a:lstStyle/>
              <a:p>
                <a:pPr algn="ctr">
                  <a:lnSpc>
                    <a:spcPts val="3249"/>
                  </a:lnSpc>
                </a:pPr>
              </a:p>
            </p:txBody>
          </p:sp>
        </p:grpSp>
        <p:sp>
          <p:nvSpPr>
            <p:cNvPr name="TextBox 16" id="16"/>
            <p:cNvSpPr txBox="true"/>
            <p:nvPr/>
          </p:nvSpPr>
          <p:spPr>
            <a:xfrm rot="0">
              <a:off x="0" y="174268"/>
              <a:ext cx="7947810" cy="635415"/>
            </a:xfrm>
            <a:prstGeom prst="rect">
              <a:avLst/>
            </a:prstGeom>
          </p:spPr>
          <p:txBody>
            <a:bodyPr anchor="t" rtlCol="false" tIns="0" lIns="0" bIns="0" rIns="0">
              <a:spAutoFit/>
            </a:bodyPr>
            <a:lstStyle/>
            <a:p>
              <a:pPr algn="ctr" marL="0" indent="0" lvl="0">
                <a:lnSpc>
                  <a:spcPts val="3754"/>
                </a:lnSpc>
                <a:spcBef>
                  <a:spcPct val="0"/>
                </a:spcBef>
              </a:pPr>
              <a:r>
                <a:rPr lang="en-US" b="true" sz="3129">
                  <a:solidFill>
                    <a:srgbClr val="000000"/>
                  </a:solidFill>
                  <a:latin typeface="Glacial Indifference Bold"/>
                  <a:ea typeface="Glacial Indifference Bold"/>
                  <a:cs typeface="Glacial Indifference Bold"/>
                  <a:sym typeface="Glacial Indifference Bold"/>
                </a:rPr>
                <a:t>RESOURCES</a:t>
              </a:r>
            </a:p>
          </p:txBody>
        </p:sp>
      </p:grpSp>
      <p:sp>
        <p:nvSpPr>
          <p:cNvPr name="TextBox 17" id="17"/>
          <p:cNvSpPr txBox="true"/>
          <p:nvPr/>
        </p:nvSpPr>
        <p:spPr>
          <a:xfrm rot="0">
            <a:off x="424564" y="5468848"/>
            <a:ext cx="7845573" cy="1810385"/>
          </a:xfrm>
          <a:prstGeom prst="rect">
            <a:avLst/>
          </a:prstGeom>
        </p:spPr>
        <p:txBody>
          <a:bodyPr anchor="t" rtlCol="false" tIns="0" lIns="0" bIns="0" rIns="0">
            <a:spAutoFit/>
          </a:bodyPr>
          <a:lstStyle/>
          <a:p>
            <a:pPr algn="l" marL="474983" indent="-237491" lvl="1">
              <a:lnSpc>
                <a:spcPts val="2860"/>
              </a:lnSpc>
              <a:buFont typeface="Arial"/>
              <a:buChar char="•"/>
            </a:pPr>
            <a:r>
              <a:rPr lang="en-US" sz="2200">
                <a:solidFill>
                  <a:srgbClr val="000000"/>
                </a:solidFill>
                <a:latin typeface="Glacial Indifference"/>
                <a:ea typeface="Glacial Indifference"/>
                <a:cs typeface="Glacial Indifference"/>
                <a:sym typeface="Glacial Indifference"/>
              </a:rPr>
              <a:t>Flipcharts or large sheets of paper</a:t>
            </a:r>
          </a:p>
          <a:p>
            <a:pPr algn="l" marL="474983" indent="-237491" lvl="1">
              <a:lnSpc>
                <a:spcPts val="2860"/>
              </a:lnSpc>
              <a:buFont typeface="Arial"/>
              <a:buChar char="•"/>
            </a:pPr>
            <a:r>
              <a:rPr lang="en-US" sz="2200">
                <a:solidFill>
                  <a:srgbClr val="000000"/>
                </a:solidFill>
                <a:latin typeface="Glacial Indifference"/>
                <a:ea typeface="Glacial Indifference"/>
                <a:cs typeface="Glacial Indifference"/>
                <a:sym typeface="Glacial Indifference"/>
              </a:rPr>
              <a:t>Sticky notes or index cards</a:t>
            </a:r>
          </a:p>
          <a:p>
            <a:pPr algn="l" marL="474983" indent="-237491" lvl="1">
              <a:lnSpc>
                <a:spcPts val="2860"/>
              </a:lnSpc>
              <a:buFont typeface="Arial"/>
              <a:buChar char="•"/>
            </a:pPr>
            <a:r>
              <a:rPr lang="en-US" sz="2200">
                <a:solidFill>
                  <a:srgbClr val="000000"/>
                </a:solidFill>
                <a:latin typeface="Glacial Indifference"/>
                <a:ea typeface="Glacial Indifference"/>
                <a:cs typeface="Glacial Indifference"/>
                <a:sym typeface="Glacial Indifference"/>
              </a:rPr>
              <a:t>Markers, pens, and tape</a:t>
            </a:r>
          </a:p>
          <a:p>
            <a:pPr algn="l" marL="474983" indent="-237491" lvl="1">
              <a:lnSpc>
                <a:spcPts val="2860"/>
              </a:lnSpc>
              <a:buFont typeface="Arial"/>
              <a:buChar char="•"/>
            </a:pPr>
            <a:r>
              <a:rPr lang="en-US" sz="2200">
                <a:solidFill>
                  <a:srgbClr val="000000"/>
                </a:solidFill>
                <a:latin typeface="Glacial Indifference"/>
                <a:ea typeface="Glacial Indifference"/>
                <a:cs typeface="Glacial Indifference"/>
                <a:sym typeface="Glacial Indifference"/>
              </a:rPr>
              <a:t>Optional: timers, templates for documenting ideas</a:t>
            </a:r>
          </a:p>
          <a:p>
            <a:pPr algn="l">
              <a:lnSpc>
                <a:spcPts val="2860"/>
              </a:lnSpc>
            </a:pPr>
          </a:p>
        </p:txBody>
      </p:sp>
      <p:sp>
        <p:nvSpPr>
          <p:cNvPr name="TextBox 18" id="18"/>
          <p:cNvSpPr txBox="true"/>
          <p:nvPr/>
        </p:nvSpPr>
        <p:spPr>
          <a:xfrm rot="0">
            <a:off x="199129" y="7961241"/>
            <a:ext cx="7620000" cy="1448435"/>
          </a:xfrm>
          <a:prstGeom prst="rect">
            <a:avLst/>
          </a:prstGeom>
        </p:spPr>
        <p:txBody>
          <a:bodyPr anchor="t" rtlCol="false" tIns="0" lIns="0" bIns="0" rIns="0">
            <a:spAutoFit/>
          </a:bodyPr>
          <a:lstStyle/>
          <a:p>
            <a:pPr algn="ctr">
              <a:lnSpc>
                <a:spcPts val="2860"/>
              </a:lnSpc>
            </a:pPr>
            <a:r>
              <a:rPr lang="en-US" sz="2200">
                <a:solidFill>
                  <a:srgbClr val="000000"/>
                </a:solidFill>
                <a:latin typeface="Glacial Indifference"/>
                <a:ea typeface="Glacial Indifference"/>
                <a:cs typeface="Glacial Indifference"/>
                <a:sym typeface="Glacial Indifference"/>
              </a:rPr>
              <a:t>Encourages peer le</a:t>
            </a:r>
            <a:r>
              <a:rPr lang="en-US" sz="2200">
                <a:solidFill>
                  <a:srgbClr val="000000"/>
                </a:solidFill>
                <a:latin typeface="Glacial Indifference"/>
                <a:ea typeface="Glacial Indifference"/>
                <a:cs typeface="Glacial Indifference"/>
                <a:sym typeface="Glacial Indifference"/>
              </a:rPr>
              <a:t>arning and exchang</a:t>
            </a:r>
            <a:r>
              <a:rPr lang="en-US" sz="2200">
                <a:solidFill>
                  <a:srgbClr val="000000"/>
                </a:solidFill>
                <a:latin typeface="Glacial Indifference"/>
                <a:ea typeface="Glacial Indifference"/>
                <a:cs typeface="Glacial Indifference"/>
                <a:sym typeface="Glacial Indifference"/>
              </a:rPr>
              <a:t>e of best practices.</a:t>
            </a:r>
          </a:p>
          <a:p>
            <a:pPr algn="ctr">
              <a:lnSpc>
                <a:spcPts val="2860"/>
              </a:lnSpc>
            </a:pPr>
            <a:r>
              <a:rPr lang="en-US" sz="2200">
                <a:solidFill>
                  <a:srgbClr val="000000"/>
                </a:solidFill>
                <a:latin typeface="Glacial Indifference"/>
                <a:ea typeface="Glacial Indifference"/>
                <a:cs typeface="Glacial Indifference"/>
                <a:sym typeface="Glacial Indifference"/>
              </a:rPr>
              <a:t>Strengthens intercultural understanding and collaborative skills.</a:t>
            </a:r>
          </a:p>
          <a:p>
            <a:pPr algn="ctr">
              <a:lnSpc>
                <a:spcPts val="2860"/>
              </a:lnSpc>
            </a:pPr>
            <a:r>
              <a:rPr lang="en-US" sz="2200">
                <a:solidFill>
                  <a:srgbClr val="000000"/>
                </a:solidFill>
                <a:latin typeface="Glacial Indifference"/>
                <a:ea typeface="Glacial Indifference"/>
                <a:cs typeface="Glacial Indifference"/>
                <a:sym typeface="Glacial Indifference"/>
              </a:rPr>
              <a:t>Generates actionable ideas and solutions that can be implemented in participants’ organizations.</a:t>
            </a:r>
          </a:p>
        </p:txBody>
      </p:sp>
      <p:sp>
        <p:nvSpPr>
          <p:cNvPr name="TextBox 19" id="19"/>
          <p:cNvSpPr txBox="true"/>
          <p:nvPr/>
        </p:nvSpPr>
        <p:spPr>
          <a:xfrm rot="0">
            <a:off x="198991" y="3676435"/>
            <a:ext cx="7620000" cy="724535"/>
          </a:xfrm>
          <a:prstGeom prst="rect">
            <a:avLst/>
          </a:prstGeom>
        </p:spPr>
        <p:txBody>
          <a:bodyPr anchor="t" rtlCol="false" tIns="0" lIns="0" bIns="0" rIns="0">
            <a:spAutoFit/>
          </a:bodyPr>
          <a:lstStyle/>
          <a:p>
            <a:pPr algn="ctr">
              <a:lnSpc>
                <a:spcPts val="2860"/>
              </a:lnSpc>
            </a:pPr>
            <a:r>
              <a:rPr lang="en-US" sz="2200">
                <a:solidFill>
                  <a:srgbClr val="000000"/>
                </a:solidFill>
                <a:latin typeface="Glacial Indifference"/>
                <a:ea typeface="Glacial Indifference"/>
                <a:cs typeface="Glacial Indifference"/>
                <a:sym typeface="Glacial Indifference"/>
              </a:rPr>
              <a:t>Co-c</a:t>
            </a:r>
            <a:r>
              <a:rPr lang="en-US" sz="2200">
                <a:solidFill>
                  <a:srgbClr val="000000"/>
                </a:solidFill>
                <a:latin typeface="Glacial Indifference"/>
                <a:ea typeface="Glacial Indifference"/>
                <a:cs typeface="Glacial Indifference"/>
                <a:sym typeface="Glacial Indifference"/>
              </a:rPr>
              <a:t>reate solut</a:t>
            </a:r>
            <a:r>
              <a:rPr lang="en-US" sz="2200">
                <a:solidFill>
                  <a:srgbClr val="000000"/>
                </a:solidFill>
                <a:latin typeface="Glacial Indifference"/>
                <a:ea typeface="Glacial Indifference"/>
                <a:cs typeface="Glacial Indifference"/>
                <a:sym typeface="Glacial Indifference"/>
              </a:rPr>
              <a:t>ions, share knowledge, enhance intercultural learning, and encourage collaborative problem-solving</a:t>
            </a:r>
          </a:p>
        </p:txBody>
      </p:sp>
      <p:sp>
        <p:nvSpPr>
          <p:cNvPr name="TextBox 20" id="20"/>
          <p:cNvSpPr txBox="true"/>
          <p:nvPr/>
        </p:nvSpPr>
        <p:spPr>
          <a:xfrm rot="0">
            <a:off x="7819129" y="1745232"/>
            <a:ext cx="10059845" cy="7601585"/>
          </a:xfrm>
          <a:prstGeom prst="rect">
            <a:avLst/>
          </a:prstGeom>
        </p:spPr>
        <p:txBody>
          <a:bodyPr anchor="t" rtlCol="false" tIns="0" lIns="0" bIns="0" rIns="0">
            <a:spAutoFit/>
          </a:bodyPr>
          <a:lstStyle/>
          <a:p>
            <a:pPr algn="just">
              <a:lnSpc>
                <a:spcPts val="2860"/>
              </a:lnSpc>
            </a:pPr>
          </a:p>
          <a:p>
            <a:pPr algn="just">
              <a:lnSpc>
                <a:spcPts val="2860"/>
              </a:lnSpc>
            </a:pPr>
          </a:p>
          <a:p>
            <a:pPr algn="just"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Divide participants into small groups of 4–6 people to ensure active participation. </a:t>
            </a:r>
          </a:p>
          <a:p>
            <a:pPr algn="just"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Mix participants from different countries or organizations to encourage intercultural exchange. </a:t>
            </a:r>
          </a:p>
          <a:p>
            <a:pPr algn="just"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Provide a discussion prompt, challenge question, or scenario. Example prompts:</a:t>
            </a:r>
          </a:p>
          <a:p>
            <a:pPr algn="just" marL="474983" indent="-237491" lvl="1">
              <a:lnSpc>
                <a:spcPts val="2860"/>
              </a:lnSpc>
              <a:buFont typeface="Arial"/>
              <a:buChar char="•"/>
            </a:pPr>
            <a:r>
              <a:rPr lang="en-US" sz="2200">
                <a:solidFill>
                  <a:srgbClr val="000000"/>
                </a:solidFill>
                <a:latin typeface="Glacial Indifference"/>
                <a:ea typeface="Glacial Indifference"/>
                <a:cs typeface="Glacial Indifference"/>
                <a:sym typeface="Glacial Indifference"/>
              </a:rPr>
              <a:t>“Identify the top three barriers youth face in accessing mental health support in your community.”</a:t>
            </a:r>
          </a:p>
          <a:p>
            <a:pPr algn="just" marL="474983" indent="-237491" lvl="1">
              <a:lnSpc>
                <a:spcPts val="2860"/>
              </a:lnSpc>
              <a:buFont typeface="Arial"/>
              <a:buChar char="•"/>
            </a:pPr>
            <a:r>
              <a:rPr lang="en-US" sz="2200">
                <a:solidFill>
                  <a:srgbClr val="000000"/>
                </a:solidFill>
                <a:latin typeface="Glacial Indifference"/>
                <a:ea typeface="Glacial Indifference"/>
                <a:cs typeface="Glacial Indifference"/>
                <a:sym typeface="Glacial Indifference"/>
              </a:rPr>
              <a:t>“Co-create strategies for engaging refugee youth in non-formal education activities.”</a:t>
            </a:r>
          </a:p>
          <a:p>
            <a:pPr algn="just" marL="474983" indent="-237491" lvl="1">
              <a:lnSpc>
                <a:spcPts val="2860"/>
              </a:lnSpc>
              <a:buFont typeface="Arial"/>
              <a:buChar char="•"/>
            </a:pPr>
            <a:r>
              <a:rPr lang="en-US" sz="2200">
                <a:solidFill>
                  <a:srgbClr val="000000"/>
                </a:solidFill>
                <a:latin typeface="Glacial Indifference"/>
                <a:ea typeface="Glacial Indifference"/>
                <a:cs typeface="Glacial Indifference"/>
                <a:sym typeface="Glacial Indifference"/>
              </a:rPr>
              <a:t>“Design a one-day workshop promoting emotional resilience for teenagers.”</a:t>
            </a:r>
          </a:p>
          <a:p>
            <a:pPr algn="just">
              <a:lnSpc>
                <a:spcPts val="2860"/>
              </a:lnSpc>
            </a:pPr>
            <a:r>
              <a:rPr lang="en-US" sz="2200">
                <a:solidFill>
                  <a:srgbClr val="000000"/>
                </a:solidFill>
                <a:latin typeface="Glacial Indifference"/>
                <a:ea typeface="Glacial Indifference"/>
                <a:cs typeface="Glacial Indifference"/>
                <a:sym typeface="Glacial Indifference"/>
              </a:rPr>
              <a:t>  4. </a:t>
            </a:r>
            <a:r>
              <a:rPr lang="en-US" sz="2200">
                <a:solidFill>
                  <a:srgbClr val="000000"/>
                </a:solidFill>
                <a:latin typeface="Glacial Indifference"/>
                <a:ea typeface="Glacial Indifference"/>
                <a:cs typeface="Glacial Indifference"/>
                <a:sym typeface="Glacial Indifference"/>
              </a:rPr>
              <a:t>Groups discuss the prompt and document their ideas using flipcharts and sticky notes.</a:t>
            </a:r>
          </a:p>
          <a:p>
            <a:pPr algn="just">
              <a:lnSpc>
                <a:spcPts val="2860"/>
              </a:lnSpc>
            </a:pPr>
            <a:r>
              <a:rPr lang="en-US" sz="2200">
                <a:solidFill>
                  <a:srgbClr val="000000"/>
                </a:solidFill>
                <a:latin typeface="Glacial Indifference"/>
                <a:ea typeface="Glacial Indifference"/>
                <a:cs typeface="Glacial Indifference"/>
                <a:sym typeface="Glacial Indifference"/>
              </a:rPr>
              <a:t>  5. </a:t>
            </a:r>
            <a:r>
              <a:rPr lang="en-US" sz="2200">
                <a:solidFill>
                  <a:srgbClr val="000000"/>
                </a:solidFill>
                <a:latin typeface="Glacial Indifference"/>
                <a:ea typeface="Glacial Indifference"/>
                <a:cs typeface="Glacial Indifference"/>
                <a:sym typeface="Glacial Indifference"/>
              </a:rPr>
              <a:t>Encourage everyone to contribute, ensuring quieter participants have space to share.</a:t>
            </a:r>
          </a:p>
          <a:p>
            <a:pPr algn="just">
              <a:lnSpc>
                <a:spcPts val="2860"/>
              </a:lnSpc>
            </a:pPr>
            <a:r>
              <a:rPr lang="en-US" sz="2200">
                <a:solidFill>
                  <a:srgbClr val="000000"/>
                </a:solidFill>
                <a:latin typeface="Glacial Indifference"/>
                <a:ea typeface="Glacial Indifference"/>
                <a:cs typeface="Glacial Indifference"/>
                <a:sym typeface="Glacial Indifference"/>
              </a:rPr>
              <a:t>  6. </a:t>
            </a:r>
            <a:r>
              <a:rPr lang="en-US" sz="2200">
                <a:solidFill>
                  <a:srgbClr val="000000"/>
                </a:solidFill>
                <a:latin typeface="Glacial Indifference"/>
                <a:ea typeface="Glacial Indifference"/>
                <a:cs typeface="Glacial Indifference"/>
                <a:sym typeface="Glacial Indifference"/>
              </a:rPr>
              <a:t>Facilitators circulate, observe, and support groups as needed, without directing content.</a:t>
            </a:r>
          </a:p>
          <a:p>
            <a:pPr algn="just">
              <a:lnSpc>
                <a:spcPts val="2860"/>
              </a:lnSpc>
            </a:pPr>
            <a:r>
              <a:rPr lang="en-US" sz="2200">
                <a:solidFill>
                  <a:srgbClr val="000000"/>
                </a:solidFill>
                <a:latin typeface="Glacial Indifference"/>
                <a:ea typeface="Glacial Indifference"/>
                <a:cs typeface="Glacial Indifference"/>
                <a:sym typeface="Glacial Indifference"/>
              </a:rPr>
              <a:t>  7. </a:t>
            </a:r>
            <a:r>
              <a:rPr lang="en-US" sz="2200">
                <a:solidFill>
                  <a:srgbClr val="000000"/>
                </a:solidFill>
                <a:latin typeface="Glacial Indifference"/>
                <a:ea typeface="Glacial Indifference"/>
                <a:cs typeface="Glacial Indifference"/>
                <a:sym typeface="Glacial Indifference"/>
              </a:rPr>
              <a:t>Ask groups to categorize ideas into themes, priorities, or actionable steps.</a:t>
            </a:r>
          </a:p>
          <a:p>
            <a:pPr algn="just">
              <a:lnSpc>
                <a:spcPts val="2860"/>
              </a:lnSpc>
            </a:pPr>
            <a:r>
              <a:rPr lang="en-US" sz="2200">
                <a:solidFill>
                  <a:srgbClr val="000000"/>
                </a:solidFill>
                <a:latin typeface="Glacial Indifference"/>
                <a:ea typeface="Glacial Indifference"/>
                <a:cs typeface="Glacial Indifference"/>
                <a:sym typeface="Glacial Indifference"/>
              </a:rPr>
              <a:t> 8. </a:t>
            </a:r>
            <a:r>
              <a:rPr lang="en-US" sz="2200">
                <a:solidFill>
                  <a:srgbClr val="000000"/>
                </a:solidFill>
                <a:latin typeface="Glacial Indifference"/>
                <a:ea typeface="Glacial Indifference"/>
                <a:cs typeface="Glacial Indifference"/>
                <a:sym typeface="Glacial Indifference"/>
              </a:rPr>
              <a:t>Encourage them to consider feasibility, resources needed, and potential impact.</a:t>
            </a:r>
          </a:p>
          <a:p>
            <a:pPr algn="just">
              <a:lnSpc>
                <a:spcPts val="2860"/>
              </a:lnSpc>
            </a:pPr>
          </a:p>
        </p:txBody>
      </p:sp>
      <p:sp>
        <p:nvSpPr>
          <p:cNvPr name="Freeform 21" id="21"/>
          <p:cNvSpPr/>
          <p:nvPr/>
        </p:nvSpPr>
        <p:spPr>
          <a:xfrm flipH="false" flipV="false" rot="0">
            <a:off x="-166" y="9566083"/>
            <a:ext cx="18288000" cy="8229600"/>
          </a:xfrm>
          <a:custGeom>
            <a:avLst/>
            <a:gdLst/>
            <a:ahLst/>
            <a:cxnLst/>
            <a:rect r="r" b="b" t="t" l="l"/>
            <a:pathLst>
              <a:path h="8229600" w="18288000">
                <a:moveTo>
                  <a:pt x="0" y="0"/>
                </a:moveTo>
                <a:lnTo>
                  <a:pt x="18288000" y="0"/>
                </a:lnTo>
                <a:lnTo>
                  <a:pt x="18288000" y="8229600"/>
                </a:lnTo>
                <a:lnTo>
                  <a:pt x="0" y="8229600"/>
                </a:lnTo>
                <a:lnTo>
                  <a:pt x="0" y="0"/>
                </a:lnTo>
                <a:close/>
              </a:path>
            </a:pathLst>
          </a:custGeom>
          <a:blipFill>
            <a:blip r:embed="rId2"/>
            <a:stretch>
              <a:fillRect l="0" t="-61111" r="0" b="-61111"/>
            </a:stretch>
          </a:blipFill>
        </p:spPr>
      </p:sp>
      <p:sp>
        <p:nvSpPr>
          <p:cNvPr name="TextBox 22" id="22"/>
          <p:cNvSpPr txBox="true"/>
          <p:nvPr/>
        </p:nvSpPr>
        <p:spPr>
          <a:xfrm rot="0">
            <a:off x="1028563" y="571076"/>
            <a:ext cx="8903818" cy="2858643"/>
          </a:xfrm>
          <a:prstGeom prst="rect">
            <a:avLst/>
          </a:prstGeom>
        </p:spPr>
        <p:txBody>
          <a:bodyPr anchor="t" rtlCol="false" tIns="0" lIns="0" bIns="0" rIns="0">
            <a:spAutoFit/>
          </a:bodyPr>
          <a:lstStyle/>
          <a:p>
            <a:pPr algn="l">
              <a:lnSpc>
                <a:spcPts val="7581"/>
              </a:lnSpc>
            </a:pPr>
            <a:r>
              <a:rPr lang="en-US" sz="5700" b="true">
                <a:solidFill>
                  <a:srgbClr val="000000"/>
                </a:solidFill>
                <a:latin typeface="Glacial Indifference Bold"/>
                <a:ea typeface="Glacial Indifference Bold"/>
                <a:cs typeface="Glacial Indifference Bold"/>
                <a:sym typeface="Glacial Indifference Bold"/>
              </a:rPr>
              <a:t>5. WORKSHOPS AND PEER EXCHANGE</a:t>
            </a:r>
          </a:p>
          <a:p>
            <a:pPr algn="l">
              <a:lnSpc>
                <a:spcPts val="7581"/>
              </a:lnSpc>
            </a:pPr>
          </a:p>
        </p:txBody>
      </p:sp>
      <p:grpSp>
        <p:nvGrpSpPr>
          <p:cNvPr name="Group 23" id="23"/>
          <p:cNvGrpSpPr/>
          <p:nvPr/>
        </p:nvGrpSpPr>
        <p:grpSpPr>
          <a:xfrm rot="0">
            <a:off x="1028700" y="7088302"/>
            <a:ext cx="5960858" cy="745107"/>
            <a:chOff x="0" y="0"/>
            <a:chExt cx="7947810" cy="993476"/>
          </a:xfrm>
        </p:grpSpPr>
        <p:grpSp>
          <p:nvGrpSpPr>
            <p:cNvPr name="Group 24" id="24"/>
            <p:cNvGrpSpPr/>
            <p:nvPr/>
          </p:nvGrpSpPr>
          <p:grpSpPr>
            <a:xfrm rot="0">
              <a:off x="0" y="0"/>
              <a:ext cx="7947810" cy="993476"/>
              <a:chOff x="0" y="0"/>
              <a:chExt cx="2006914" cy="250864"/>
            </a:xfrm>
          </p:grpSpPr>
          <p:sp>
            <p:nvSpPr>
              <p:cNvPr name="Freeform 25" id="25"/>
              <p:cNvSpPr/>
              <p:nvPr/>
            </p:nvSpPr>
            <p:spPr>
              <a:xfrm flipH="false" flipV="false" rot="0">
                <a:off x="0" y="0"/>
                <a:ext cx="2006914" cy="250864"/>
              </a:xfrm>
              <a:custGeom>
                <a:avLst/>
                <a:gdLst/>
                <a:ahLst/>
                <a:cxnLst/>
                <a:rect r="r" b="b" t="t" l="l"/>
                <a:pathLst>
                  <a:path h="250864" w="2006914">
                    <a:moveTo>
                      <a:pt x="51816" y="0"/>
                    </a:moveTo>
                    <a:lnTo>
                      <a:pt x="1955098" y="0"/>
                    </a:lnTo>
                    <a:cubicBezTo>
                      <a:pt x="1983715" y="0"/>
                      <a:pt x="2006914" y="23199"/>
                      <a:pt x="2006914" y="51816"/>
                    </a:cubicBezTo>
                    <a:lnTo>
                      <a:pt x="2006914" y="199048"/>
                    </a:lnTo>
                    <a:cubicBezTo>
                      <a:pt x="2006914" y="212791"/>
                      <a:pt x="2001454" y="225970"/>
                      <a:pt x="1991737" y="235688"/>
                    </a:cubicBezTo>
                    <a:cubicBezTo>
                      <a:pt x="1982020" y="245405"/>
                      <a:pt x="1968840" y="250864"/>
                      <a:pt x="1955098" y="250864"/>
                    </a:cubicBezTo>
                    <a:lnTo>
                      <a:pt x="51816" y="250864"/>
                    </a:lnTo>
                    <a:cubicBezTo>
                      <a:pt x="38074" y="250864"/>
                      <a:pt x="24894" y="245405"/>
                      <a:pt x="15177" y="235688"/>
                    </a:cubicBezTo>
                    <a:cubicBezTo>
                      <a:pt x="5459" y="225970"/>
                      <a:pt x="0" y="212791"/>
                      <a:pt x="0" y="199048"/>
                    </a:cubicBezTo>
                    <a:lnTo>
                      <a:pt x="0" y="51816"/>
                    </a:lnTo>
                    <a:cubicBezTo>
                      <a:pt x="0" y="23199"/>
                      <a:pt x="23199" y="0"/>
                      <a:pt x="51816" y="0"/>
                    </a:cubicBezTo>
                    <a:close/>
                  </a:path>
                </a:pathLst>
              </a:custGeom>
              <a:solidFill>
                <a:srgbClr val="66CF7B"/>
              </a:solidFill>
            </p:spPr>
          </p:sp>
          <p:sp>
            <p:nvSpPr>
              <p:cNvPr name="TextBox 26" id="26"/>
              <p:cNvSpPr txBox="true"/>
              <p:nvPr/>
            </p:nvSpPr>
            <p:spPr>
              <a:xfrm>
                <a:off x="0" y="-28575"/>
                <a:ext cx="2006914" cy="279439"/>
              </a:xfrm>
              <a:prstGeom prst="rect">
                <a:avLst/>
              </a:prstGeom>
            </p:spPr>
            <p:txBody>
              <a:bodyPr anchor="ctr" rtlCol="false" tIns="50800" lIns="50800" bIns="50800" rIns="50800"/>
              <a:lstStyle/>
              <a:p>
                <a:pPr algn="ctr">
                  <a:lnSpc>
                    <a:spcPts val="3249"/>
                  </a:lnSpc>
                </a:pPr>
              </a:p>
            </p:txBody>
          </p:sp>
        </p:grpSp>
        <p:sp>
          <p:nvSpPr>
            <p:cNvPr name="TextBox 27" id="27"/>
            <p:cNvSpPr txBox="true"/>
            <p:nvPr/>
          </p:nvSpPr>
          <p:spPr>
            <a:xfrm rot="0">
              <a:off x="0" y="174268"/>
              <a:ext cx="7947810" cy="635415"/>
            </a:xfrm>
            <a:prstGeom prst="rect">
              <a:avLst/>
            </a:prstGeom>
          </p:spPr>
          <p:txBody>
            <a:bodyPr anchor="t" rtlCol="false" tIns="0" lIns="0" bIns="0" rIns="0">
              <a:spAutoFit/>
            </a:bodyPr>
            <a:lstStyle/>
            <a:p>
              <a:pPr algn="ctr" marL="0" indent="0" lvl="0">
                <a:lnSpc>
                  <a:spcPts val="3754"/>
                </a:lnSpc>
                <a:spcBef>
                  <a:spcPct val="0"/>
                </a:spcBef>
              </a:pPr>
              <a:r>
                <a:rPr lang="en-US" b="true" sz="3129">
                  <a:solidFill>
                    <a:srgbClr val="000000"/>
                  </a:solidFill>
                  <a:latin typeface="Glacial Indifference Bold"/>
                  <a:ea typeface="Glacial Indifference Bold"/>
                  <a:cs typeface="Glacial Indifference Bold"/>
                  <a:sym typeface="Glacial Indifference Bold"/>
                </a:rPr>
                <a:t>OUTCOME</a:t>
              </a:r>
            </a:p>
          </p:txBody>
        </p:sp>
      </p:grpSp>
      <p:sp>
        <p:nvSpPr>
          <p:cNvPr name="Freeform 28" id="28"/>
          <p:cNvSpPr/>
          <p:nvPr/>
        </p:nvSpPr>
        <p:spPr>
          <a:xfrm flipH="false" flipV="false" rot="0">
            <a:off x="15541648" y="9050574"/>
            <a:ext cx="2537604" cy="515509"/>
          </a:xfrm>
          <a:custGeom>
            <a:avLst/>
            <a:gdLst/>
            <a:ahLst/>
            <a:cxnLst/>
            <a:rect r="r" b="b" t="t" l="l"/>
            <a:pathLst>
              <a:path h="515509" w="2537604">
                <a:moveTo>
                  <a:pt x="0" y="0"/>
                </a:moveTo>
                <a:lnTo>
                  <a:pt x="2537604" y="0"/>
                </a:lnTo>
                <a:lnTo>
                  <a:pt x="2537604" y="515509"/>
                </a:lnTo>
                <a:lnTo>
                  <a:pt x="0" y="515509"/>
                </a:lnTo>
                <a:lnTo>
                  <a:pt x="0" y="0"/>
                </a:lnTo>
                <a:close/>
              </a:path>
            </a:pathLst>
          </a:custGeom>
          <a:blipFill>
            <a:blip r:embed="rId3"/>
            <a:stretch>
              <a:fillRect l="0" t="0" r="0" b="-9526"/>
            </a:stretch>
          </a:blipFill>
        </p:spPr>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AF8EE"/>
        </a:solidFill>
      </p:bgPr>
    </p:bg>
    <p:spTree>
      <p:nvGrpSpPr>
        <p:cNvPr id="1" name=""/>
        <p:cNvGrpSpPr/>
        <p:nvPr/>
      </p:nvGrpSpPr>
      <p:grpSpPr>
        <a:xfrm>
          <a:off x="0" y="0"/>
          <a:ext cx="0" cy="0"/>
          <a:chOff x="0" y="0"/>
          <a:chExt cx="0" cy="0"/>
        </a:xfrm>
      </p:grpSpPr>
      <p:grpSp>
        <p:nvGrpSpPr>
          <p:cNvPr name="Group 2" id="2"/>
          <p:cNvGrpSpPr/>
          <p:nvPr/>
        </p:nvGrpSpPr>
        <p:grpSpPr>
          <a:xfrm rot="0">
            <a:off x="1336503" y="2684612"/>
            <a:ext cx="5960858" cy="745107"/>
            <a:chOff x="0" y="0"/>
            <a:chExt cx="7947810" cy="993476"/>
          </a:xfrm>
        </p:grpSpPr>
        <p:grpSp>
          <p:nvGrpSpPr>
            <p:cNvPr name="Group 3" id="3"/>
            <p:cNvGrpSpPr/>
            <p:nvPr/>
          </p:nvGrpSpPr>
          <p:grpSpPr>
            <a:xfrm rot="0">
              <a:off x="0" y="0"/>
              <a:ext cx="7947810" cy="993476"/>
              <a:chOff x="0" y="0"/>
              <a:chExt cx="2006914" cy="250864"/>
            </a:xfrm>
          </p:grpSpPr>
          <p:sp>
            <p:nvSpPr>
              <p:cNvPr name="Freeform 4" id="4"/>
              <p:cNvSpPr/>
              <p:nvPr/>
            </p:nvSpPr>
            <p:spPr>
              <a:xfrm flipH="false" flipV="false" rot="0">
                <a:off x="0" y="0"/>
                <a:ext cx="2006914" cy="250864"/>
              </a:xfrm>
              <a:custGeom>
                <a:avLst/>
                <a:gdLst/>
                <a:ahLst/>
                <a:cxnLst/>
                <a:rect r="r" b="b" t="t" l="l"/>
                <a:pathLst>
                  <a:path h="250864" w="2006914">
                    <a:moveTo>
                      <a:pt x="51816" y="0"/>
                    </a:moveTo>
                    <a:lnTo>
                      <a:pt x="1955098" y="0"/>
                    </a:lnTo>
                    <a:cubicBezTo>
                      <a:pt x="1983715" y="0"/>
                      <a:pt x="2006914" y="23199"/>
                      <a:pt x="2006914" y="51816"/>
                    </a:cubicBezTo>
                    <a:lnTo>
                      <a:pt x="2006914" y="199048"/>
                    </a:lnTo>
                    <a:cubicBezTo>
                      <a:pt x="2006914" y="212791"/>
                      <a:pt x="2001454" y="225970"/>
                      <a:pt x="1991737" y="235688"/>
                    </a:cubicBezTo>
                    <a:cubicBezTo>
                      <a:pt x="1982020" y="245405"/>
                      <a:pt x="1968840" y="250864"/>
                      <a:pt x="1955098" y="250864"/>
                    </a:cubicBezTo>
                    <a:lnTo>
                      <a:pt x="51816" y="250864"/>
                    </a:lnTo>
                    <a:cubicBezTo>
                      <a:pt x="38074" y="250864"/>
                      <a:pt x="24894" y="245405"/>
                      <a:pt x="15177" y="235688"/>
                    </a:cubicBezTo>
                    <a:cubicBezTo>
                      <a:pt x="5459" y="225970"/>
                      <a:pt x="0" y="212791"/>
                      <a:pt x="0" y="199048"/>
                    </a:cubicBezTo>
                    <a:lnTo>
                      <a:pt x="0" y="51816"/>
                    </a:lnTo>
                    <a:cubicBezTo>
                      <a:pt x="0" y="23199"/>
                      <a:pt x="23199" y="0"/>
                      <a:pt x="51816" y="0"/>
                    </a:cubicBezTo>
                    <a:close/>
                  </a:path>
                </a:pathLst>
              </a:custGeom>
              <a:solidFill>
                <a:srgbClr val="66CF7B"/>
              </a:solidFill>
            </p:spPr>
          </p:sp>
          <p:sp>
            <p:nvSpPr>
              <p:cNvPr name="TextBox 5" id="5"/>
              <p:cNvSpPr txBox="true"/>
              <p:nvPr/>
            </p:nvSpPr>
            <p:spPr>
              <a:xfrm>
                <a:off x="0" y="-28575"/>
                <a:ext cx="2006914" cy="279439"/>
              </a:xfrm>
              <a:prstGeom prst="rect">
                <a:avLst/>
              </a:prstGeom>
            </p:spPr>
            <p:txBody>
              <a:bodyPr anchor="ctr" rtlCol="false" tIns="50800" lIns="50800" bIns="50800" rIns="50800"/>
              <a:lstStyle/>
              <a:p>
                <a:pPr algn="ctr">
                  <a:lnSpc>
                    <a:spcPts val="3249"/>
                  </a:lnSpc>
                </a:pPr>
              </a:p>
            </p:txBody>
          </p:sp>
        </p:grpSp>
        <p:sp>
          <p:nvSpPr>
            <p:cNvPr name="TextBox 6" id="6"/>
            <p:cNvSpPr txBox="true"/>
            <p:nvPr/>
          </p:nvSpPr>
          <p:spPr>
            <a:xfrm rot="0">
              <a:off x="0" y="174268"/>
              <a:ext cx="7947810" cy="635415"/>
            </a:xfrm>
            <a:prstGeom prst="rect">
              <a:avLst/>
            </a:prstGeom>
          </p:spPr>
          <p:txBody>
            <a:bodyPr anchor="t" rtlCol="false" tIns="0" lIns="0" bIns="0" rIns="0">
              <a:spAutoFit/>
            </a:bodyPr>
            <a:lstStyle/>
            <a:p>
              <a:pPr algn="ctr" marL="0" indent="0" lvl="0">
                <a:lnSpc>
                  <a:spcPts val="3754"/>
                </a:lnSpc>
                <a:spcBef>
                  <a:spcPct val="0"/>
                </a:spcBef>
              </a:pPr>
              <a:r>
                <a:rPr lang="en-US" b="true" sz="3129">
                  <a:solidFill>
                    <a:srgbClr val="000000"/>
                  </a:solidFill>
                  <a:latin typeface="Glacial Indifference Bold"/>
                  <a:ea typeface="Glacial Indifference Bold"/>
                  <a:cs typeface="Glacial Indifference Bold"/>
                  <a:sym typeface="Glacial Indifference Bold"/>
                </a:rPr>
                <a:t>STEP-BY-STEP</a:t>
              </a:r>
            </a:p>
          </p:txBody>
        </p:sp>
      </p:grpSp>
      <p:sp>
        <p:nvSpPr>
          <p:cNvPr name="TextBox 7" id="7"/>
          <p:cNvSpPr txBox="true"/>
          <p:nvPr/>
        </p:nvSpPr>
        <p:spPr>
          <a:xfrm rot="0">
            <a:off x="627887" y="3979297"/>
            <a:ext cx="8515947" cy="4705985"/>
          </a:xfrm>
          <a:prstGeom prst="rect">
            <a:avLst/>
          </a:prstGeom>
        </p:spPr>
        <p:txBody>
          <a:bodyPr anchor="t" rtlCol="false" tIns="0" lIns="0" bIns="0" rIns="0">
            <a:spAutoFit/>
          </a:bodyPr>
          <a:lstStyle/>
          <a:p>
            <a:pPr algn="just">
              <a:lnSpc>
                <a:spcPts val="2860"/>
              </a:lnSpc>
            </a:pPr>
            <a:r>
              <a:rPr lang="en-US" sz="2200">
                <a:solidFill>
                  <a:srgbClr val="000000"/>
                </a:solidFill>
                <a:latin typeface="Glacial Indifference"/>
                <a:ea typeface="Glacial Indifference"/>
                <a:cs typeface="Glacial Indifference"/>
                <a:sym typeface="Glacial Indifference"/>
              </a:rPr>
              <a:t>9. Each group presents their findings or solutions to the whole workshop.</a:t>
            </a:r>
          </a:p>
          <a:p>
            <a:pPr algn="just">
              <a:lnSpc>
                <a:spcPts val="2860"/>
              </a:lnSpc>
            </a:pPr>
            <a:r>
              <a:rPr lang="en-US" sz="2200">
                <a:solidFill>
                  <a:srgbClr val="000000"/>
                </a:solidFill>
                <a:latin typeface="Glacial Indifference"/>
                <a:ea typeface="Glacial Indifference"/>
                <a:cs typeface="Glacial Indifference"/>
                <a:sym typeface="Glacial Indifference"/>
              </a:rPr>
              <a:t>10. </a:t>
            </a:r>
            <a:r>
              <a:rPr lang="en-US" sz="2200">
                <a:solidFill>
                  <a:srgbClr val="000000"/>
                </a:solidFill>
                <a:latin typeface="Glacial Indifference"/>
                <a:ea typeface="Glacial Indifference"/>
                <a:cs typeface="Glacial Indifference"/>
                <a:sym typeface="Glacial Indifference"/>
              </a:rPr>
              <a:t>Facilitator guides a reflective discussion:</a:t>
            </a:r>
          </a:p>
          <a:p>
            <a:pPr algn="just" marL="474983" indent="-237491" lvl="1">
              <a:lnSpc>
                <a:spcPts val="2860"/>
              </a:lnSpc>
              <a:buFont typeface="Arial"/>
              <a:buChar char="•"/>
            </a:pPr>
            <a:r>
              <a:rPr lang="en-US" sz="2200">
                <a:solidFill>
                  <a:srgbClr val="000000"/>
                </a:solidFill>
                <a:latin typeface="Glacial Indifference"/>
                <a:ea typeface="Glacial Indifference"/>
                <a:cs typeface="Glacial Indifference"/>
                <a:sym typeface="Glacial Indifference"/>
              </a:rPr>
              <a:t>Compare similarities and differences between group ideas.</a:t>
            </a:r>
          </a:p>
          <a:p>
            <a:pPr algn="just" marL="474983" indent="-237491" lvl="1">
              <a:lnSpc>
                <a:spcPts val="2860"/>
              </a:lnSpc>
              <a:buFont typeface="Arial"/>
              <a:buChar char="•"/>
            </a:pPr>
            <a:r>
              <a:rPr lang="en-US" sz="2200">
                <a:solidFill>
                  <a:srgbClr val="000000"/>
                </a:solidFill>
                <a:latin typeface="Glacial Indifference"/>
                <a:ea typeface="Glacial Indifference"/>
                <a:cs typeface="Glacial Indifference"/>
                <a:sym typeface="Glacial Indifference"/>
              </a:rPr>
              <a:t>Discuss innovative or unexpected approaches.</a:t>
            </a:r>
          </a:p>
          <a:p>
            <a:pPr algn="just" marL="474983" indent="-237491" lvl="1">
              <a:lnSpc>
                <a:spcPts val="2860"/>
              </a:lnSpc>
              <a:buFont typeface="Arial"/>
              <a:buChar char="•"/>
            </a:pPr>
            <a:r>
              <a:rPr lang="en-US" sz="2200">
                <a:solidFill>
                  <a:srgbClr val="000000"/>
                </a:solidFill>
                <a:latin typeface="Glacial Indifference"/>
                <a:ea typeface="Glacial Indifference"/>
                <a:cs typeface="Glacial Indifference"/>
                <a:sym typeface="Glacial Indifference"/>
              </a:rPr>
              <a:t>H</a:t>
            </a:r>
            <a:r>
              <a:rPr lang="en-US" sz="2200">
                <a:solidFill>
                  <a:srgbClr val="000000"/>
                </a:solidFill>
                <a:latin typeface="Glacial Indifference"/>
                <a:ea typeface="Glacial Indifference"/>
                <a:cs typeface="Glacial Indifference"/>
                <a:sym typeface="Glacial Indifference"/>
              </a:rPr>
              <a:t>ighlight intercultural perspectives and lessons learned.</a:t>
            </a:r>
          </a:p>
          <a:p>
            <a:pPr algn="just">
              <a:lnSpc>
                <a:spcPts val="2860"/>
              </a:lnSpc>
            </a:pPr>
          </a:p>
          <a:p>
            <a:pPr algn="just">
              <a:lnSpc>
                <a:spcPts val="2860"/>
              </a:lnSpc>
            </a:pPr>
            <a:r>
              <a:rPr lang="en-US" sz="2200">
                <a:solidFill>
                  <a:srgbClr val="000000"/>
                </a:solidFill>
                <a:latin typeface="Glacial Indifference"/>
                <a:ea typeface="Glacial Indifference"/>
                <a:cs typeface="Glacial Indifference"/>
                <a:sym typeface="Glacial Indifference"/>
              </a:rPr>
              <a:t> </a:t>
            </a:r>
            <a:r>
              <a:rPr lang="en-US" sz="2200" b="true">
                <a:solidFill>
                  <a:srgbClr val="000000"/>
                </a:solidFill>
                <a:latin typeface="Glacial Indifference Bold"/>
                <a:ea typeface="Glacial Indifference Bold"/>
                <a:cs typeface="Glacial Indifference Bold"/>
                <a:sym typeface="Glacial Indifference Bold"/>
              </a:rPr>
              <a:t>Op</a:t>
            </a:r>
            <a:r>
              <a:rPr lang="en-US" sz="2200" b="true">
                <a:solidFill>
                  <a:srgbClr val="000000"/>
                </a:solidFill>
                <a:latin typeface="Glacial Indifference Bold"/>
                <a:ea typeface="Glacial Indifference Bold"/>
                <a:cs typeface="Glacial Indifference Bold"/>
                <a:sym typeface="Glacial Indifference Bold"/>
              </a:rPr>
              <a:t>tional Extension:</a:t>
            </a:r>
          </a:p>
          <a:p>
            <a:pPr algn="just" marL="474983" indent="-237491" lvl="1">
              <a:lnSpc>
                <a:spcPts val="2860"/>
              </a:lnSpc>
              <a:buFont typeface="Arial"/>
              <a:buChar char="•"/>
            </a:pPr>
            <a:r>
              <a:rPr lang="en-US" sz="2200">
                <a:solidFill>
                  <a:srgbClr val="000000"/>
                </a:solidFill>
                <a:latin typeface="Glacial Indifference"/>
                <a:ea typeface="Glacial Indifference"/>
                <a:cs typeface="Glacial Indifference"/>
                <a:sym typeface="Glacial Indifference"/>
              </a:rPr>
              <a:t>Have participants vote on the</a:t>
            </a:r>
            <a:r>
              <a:rPr lang="en-US" sz="2200">
                <a:solidFill>
                  <a:srgbClr val="000000"/>
                </a:solidFill>
                <a:latin typeface="Glacial Indifference"/>
                <a:ea typeface="Glacial Indifference"/>
                <a:cs typeface="Glacial Indifference"/>
                <a:sym typeface="Glacial Indifference"/>
              </a:rPr>
              <a:t> m</a:t>
            </a:r>
            <a:r>
              <a:rPr lang="en-US" sz="2200">
                <a:solidFill>
                  <a:srgbClr val="000000"/>
                </a:solidFill>
                <a:latin typeface="Glacial Indifference"/>
                <a:ea typeface="Glacial Indifference"/>
                <a:cs typeface="Glacial Indifference"/>
                <a:sym typeface="Glacial Indifference"/>
              </a:rPr>
              <a:t>ost practical, innovative, or transferable ideas.</a:t>
            </a:r>
          </a:p>
          <a:p>
            <a:pPr algn="just" marL="474983" indent="-237491" lvl="1">
              <a:lnSpc>
                <a:spcPts val="2860"/>
              </a:lnSpc>
              <a:buFont typeface="Arial"/>
              <a:buChar char="•"/>
            </a:pPr>
            <a:r>
              <a:rPr lang="en-US" sz="2200">
                <a:solidFill>
                  <a:srgbClr val="000000"/>
                </a:solidFill>
                <a:latin typeface="Glacial Indifference"/>
                <a:ea typeface="Glacial Indifference"/>
                <a:cs typeface="Glacial Indifference"/>
                <a:sym typeface="Glacial Indifference"/>
              </a:rPr>
              <a:t>Collect all flipcharts and notes</a:t>
            </a:r>
            <a:r>
              <a:rPr lang="en-US" sz="2200">
                <a:solidFill>
                  <a:srgbClr val="000000"/>
                </a:solidFill>
                <a:latin typeface="Glacial Indifference"/>
                <a:ea typeface="Glacial Indifference"/>
                <a:cs typeface="Glacial Indifference"/>
                <a:sym typeface="Glacial Indifference"/>
              </a:rPr>
              <a:t> to </a:t>
            </a:r>
            <a:r>
              <a:rPr lang="en-US" sz="2200">
                <a:solidFill>
                  <a:srgbClr val="000000"/>
                </a:solidFill>
                <a:latin typeface="Glacial Indifference"/>
                <a:ea typeface="Glacial Indifference"/>
                <a:cs typeface="Glacial Indifference"/>
                <a:sym typeface="Glacial Indifference"/>
              </a:rPr>
              <a:t>create a shared resource for later use.</a:t>
            </a:r>
          </a:p>
          <a:p>
            <a:pPr algn="just">
              <a:lnSpc>
                <a:spcPts val="2860"/>
              </a:lnSpc>
            </a:pPr>
          </a:p>
        </p:txBody>
      </p:sp>
      <p:sp>
        <p:nvSpPr>
          <p:cNvPr name="Freeform 8" id="8"/>
          <p:cNvSpPr/>
          <p:nvPr/>
        </p:nvSpPr>
        <p:spPr>
          <a:xfrm flipH="false" flipV="false" rot="0">
            <a:off x="-166" y="9566083"/>
            <a:ext cx="18288000" cy="8229600"/>
          </a:xfrm>
          <a:custGeom>
            <a:avLst/>
            <a:gdLst/>
            <a:ahLst/>
            <a:cxnLst/>
            <a:rect r="r" b="b" t="t" l="l"/>
            <a:pathLst>
              <a:path h="8229600" w="18288000">
                <a:moveTo>
                  <a:pt x="0" y="0"/>
                </a:moveTo>
                <a:lnTo>
                  <a:pt x="18288000" y="0"/>
                </a:lnTo>
                <a:lnTo>
                  <a:pt x="18288000" y="8229600"/>
                </a:lnTo>
                <a:lnTo>
                  <a:pt x="0" y="8229600"/>
                </a:lnTo>
                <a:lnTo>
                  <a:pt x="0" y="0"/>
                </a:lnTo>
                <a:close/>
              </a:path>
            </a:pathLst>
          </a:custGeom>
          <a:blipFill>
            <a:blip r:embed="rId2"/>
            <a:stretch>
              <a:fillRect l="0" t="-61111" r="0" b="-61111"/>
            </a:stretch>
          </a:blipFill>
        </p:spPr>
      </p:sp>
      <p:sp>
        <p:nvSpPr>
          <p:cNvPr name="TextBox 9" id="9"/>
          <p:cNvSpPr txBox="true"/>
          <p:nvPr/>
        </p:nvSpPr>
        <p:spPr>
          <a:xfrm rot="0">
            <a:off x="1028563" y="571076"/>
            <a:ext cx="8903818" cy="2858643"/>
          </a:xfrm>
          <a:prstGeom prst="rect">
            <a:avLst/>
          </a:prstGeom>
        </p:spPr>
        <p:txBody>
          <a:bodyPr anchor="t" rtlCol="false" tIns="0" lIns="0" bIns="0" rIns="0">
            <a:spAutoFit/>
          </a:bodyPr>
          <a:lstStyle/>
          <a:p>
            <a:pPr algn="l">
              <a:lnSpc>
                <a:spcPts val="7581"/>
              </a:lnSpc>
            </a:pPr>
            <a:r>
              <a:rPr lang="en-US" sz="5700" b="true">
                <a:solidFill>
                  <a:srgbClr val="000000"/>
                </a:solidFill>
                <a:latin typeface="Glacial Indifference Bold"/>
                <a:ea typeface="Glacial Indifference Bold"/>
                <a:cs typeface="Glacial Indifference Bold"/>
                <a:sym typeface="Glacial Indifference Bold"/>
              </a:rPr>
              <a:t>5. WORKSHOPS AND PEER EXCHANGE</a:t>
            </a:r>
          </a:p>
          <a:p>
            <a:pPr algn="l">
              <a:lnSpc>
                <a:spcPts val="7581"/>
              </a:lnSpc>
            </a:pPr>
          </a:p>
        </p:txBody>
      </p:sp>
      <p:grpSp>
        <p:nvGrpSpPr>
          <p:cNvPr name="Group 10" id="10"/>
          <p:cNvGrpSpPr/>
          <p:nvPr/>
        </p:nvGrpSpPr>
        <p:grpSpPr>
          <a:xfrm rot="0">
            <a:off x="11072062" y="871855"/>
            <a:ext cx="5960858" cy="745107"/>
            <a:chOff x="0" y="0"/>
            <a:chExt cx="7947810" cy="993476"/>
          </a:xfrm>
        </p:grpSpPr>
        <p:grpSp>
          <p:nvGrpSpPr>
            <p:cNvPr name="Group 11" id="11"/>
            <p:cNvGrpSpPr/>
            <p:nvPr/>
          </p:nvGrpSpPr>
          <p:grpSpPr>
            <a:xfrm rot="0">
              <a:off x="0" y="0"/>
              <a:ext cx="7947810" cy="993476"/>
              <a:chOff x="0" y="0"/>
              <a:chExt cx="2006914" cy="250864"/>
            </a:xfrm>
          </p:grpSpPr>
          <p:sp>
            <p:nvSpPr>
              <p:cNvPr name="Freeform 12" id="12"/>
              <p:cNvSpPr/>
              <p:nvPr/>
            </p:nvSpPr>
            <p:spPr>
              <a:xfrm flipH="false" flipV="false" rot="0">
                <a:off x="0" y="0"/>
                <a:ext cx="2006914" cy="250864"/>
              </a:xfrm>
              <a:custGeom>
                <a:avLst/>
                <a:gdLst/>
                <a:ahLst/>
                <a:cxnLst/>
                <a:rect r="r" b="b" t="t" l="l"/>
                <a:pathLst>
                  <a:path h="250864" w="2006914">
                    <a:moveTo>
                      <a:pt x="51816" y="0"/>
                    </a:moveTo>
                    <a:lnTo>
                      <a:pt x="1955098" y="0"/>
                    </a:lnTo>
                    <a:cubicBezTo>
                      <a:pt x="1983715" y="0"/>
                      <a:pt x="2006914" y="23199"/>
                      <a:pt x="2006914" y="51816"/>
                    </a:cubicBezTo>
                    <a:lnTo>
                      <a:pt x="2006914" y="199048"/>
                    </a:lnTo>
                    <a:cubicBezTo>
                      <a:pt x="2006914" y="212791"/>
                      <a:pt x="2001454" y="225970"/>
                      <a:pt x="1991737" y="235688"/>
                    </a:cubicBezTo>
                    <a:cubicBezTo>
                      <a:pt x="1982020" y="245405"/>
                      <a:pt x="1968840" y="250864"/>
                      <a:pt x="1955098" y="250864"/>
                    </a:cubicBezTo>
                    <a:lnTo>
                      <a:pt x="51816" y="250864"/>
                    </a:lnTo>
                    <a:cubicBezTo>
                      <a:pt x="38074" y="250864"/>
                      <a:pt x="24894" y="245405"/>
                      <a:pt x="15177" y="235688"/>
                    </a:cubicBezTo>
                    <a:cubicBezTo>
                      <a:pt x="5459" y="225970"/>
                      <a:pt x="0" y="212791"/>
                      <a:pt x="0" y="199048"/>
                    </a:cubicBezTo>
                    <a:lnTo>
                      <a:pt x="0" y="51816"/>
                    </a:lnTo>
                    <a:cubicBezTo>
                      <a:pt x="0" y="23199"/>
                      <a:pt x="23199" y="0"/>
                      <a:pt x="51816" y="0"/>
                    </a:cubicBezTo>
                    <a:close/>
                  </a:path>
                </a:pathLst>
              </a:custGeom>
              <a:solidFill>
                <a:srgbClr val="66CF7B"/>
              </a:solidFill>
            </p:spPr>
          </p:sp>
          <p:sp>
            <p:nvSpPr>
              <p:cNvPr name="TextBox 13" id="13"/>
              <p:cNvSpPr txBox="true"/>
              <p:nvPr/>
            </p:nvSpPr>
            <p:spPr>
              <a:xfrm>
                <a:off x="0" y="-19050"/>
                <a:ext cx="2006914" cy="269914"/>
              </a:xfrm>
              <a:prstGeom prst="rect">
                <a:avLst/>
              </a:prstGeom>
            </p:spPr>
            <p:txBody>
              <a:bodyPr anchor="ctr" rtlCol="false" tIns="50800" lIns="50800" bIns="50800" rIns="50800"/>
              <a:lstStyle/>
              <a:p>
                <a:pPr algn="ctr">
                  <a:lnSpc>
                    <a:spcPts val="3250"/>
                  </a:lnSpc>
                </a:pPr>
              </a:p>
            </p:txBody>
          </p:sp>
        </p:grpSp>
        <p:sp>
          <p:nvSpPr>
            <p:cNvPr name="TextBox 14" id="14"/>
            <p:cNvSpPr txBox="true"/>
            <p:nvPr/>
          </p:nvSpPr>
          <p:spPr>
            <a:xfrm rot="0">
              <a:off x="0" y="174268"/>
              <a:ext cx="7947810" cy="635415"/>
            </a:xfrm>
            <a:prstGeom prst="rect">
              <a:avLst/>
            </a:prstGeom>
          </p:spPr>
          <p:txBody>
            <a:bodyPr anchor="t" rtlCol="false" tIns="0" lIns="0" bIns="0" rIns="0">
              <a:spAutoFit/>
            </a:bodyPr>
            <a:lstStyle/>
            <a:p>
              <a:pPr algn="ctr" marL="0" indent="0" lvl="0">
                <a:lnSpc>
                  <a:spcPts val="3754"/>
                </a:lnSpc>
                <a:spcBef>
                  <a:spcPct val="0"/>
                </a:spcBef>
              </a:pPr>
              <a:r>
                <a:rPr lang="en-US" b="true" sz="3129">
                  <a:solidFill>
                    <a:srgbClr val="000000"/>
                  </a:solidFill>
                  <a:latin typeface="Glacial Indifference Bold"/>
                  <a:ea typeface="Glacial Indifference Bold"/>
                  <a:cs typeface="Glacial Indifference Bold"/>
                  <a:sym typeface="Glacial Indifference Bold"/>
                </a:rPr>
                <a:t>SCENARIO EXAMPLES</a:t>
              </a:r>
            </a:p>
          </p:txBody>
        </p:sp>
      </p:grpSp>
      <p:sp>
        <p:nvSpPr>
          <p:cNvPr name="TextBox 15" id="15"/>
          <p:cNvSpPr txBox="true"/>
          <p:nvPr/>
        </p:nvSpPr>
        <p:spPr>
          <a:xfrm rot="0">
            <a:off x="10421974" y="2005160"/>
            <a:ext cx="7261033" cy="2534285"/>
          </a:xfrm>
          <a:prstGeom prst="rect">
            <a:avLst/>
          </a:prstGeom>
        </p:spPr>
        <p:txBody>
          <a:bodyPr anchor="t" rtlCol="false" tIns="0" lIns="0" bIns="0" rIns="0">
            <a:spAutoFit/>
          </a:bodyPr>
          <a:lstStyle/>
          <a:p>
            <a:pPr algn="just" marL="474983" indent="-237491" lvl="1">
              <a:lnSpc>
                <a:spcPts val="2860"/>
              </a:lnSpc>
              <a:buFont typeface="Arial"/>
              <a:buChar char="•"/>
            </a:pPr>
            <a:r>
              <a:rPr lang="en-US" sz="2200">
                <a:solidFill>
                  <a:srgbClr val="000000"/>
                </a:solidFill>
                <a:latin typeface="Glacial Indifference"/>
                <a:ea typeface="Glacial Indifference"/>
                <a:cs typeface="Glacial Indifference"/>
                <a:sym typeface="Glacial Indifference"/>
              </a:rPr>
              <a:t>Youth Mental Health: Groups brainstorm peer support interventions for teens showing</a:t>
            </a:r>
            <a:r>
              <a:rPr lang="en-US" sz="2200">
                <a:solidFill>
                  <a:srgbClr val="000000"/>
                </a:solidFill>
                <a:latin typeface="Glacial Indifference"/>
                <a:ea typeface="Glacial Indifference"/>
                <a:cs typeface="Glacial Indifference"/>
                <a:sym typeface="Glacial Indifference"/>
              </a:rPr>
              <a:t> </a:t>
            </a:r>
            <a:r>
              <a:rPr lang="en-US" sz="2200">
                <a:solidFill>
                  <a:srgbClr val="000000"/>
                </a:solidFill>
                <a:latin typeface="Glacial Indifference"/>
                <a:ea typeface="Glacial Indifference"/>
                <a:cs typeface="Glacial Indifference"/>
                <a:sym typeface="Glacial Indifference"/>
              </a:rPr>
              <a:t>anxiety or depression.</a:t>
            </a:r>
          </a:p>
          <a:p>
            <a:pPr algn="just" marL="474983" indent="-237491" lvl="1">
              <a:lnSpc>
                <a:spcPts val="2860"/>
              </a:lnSpc>
              <a:buFont typeface="Arial"/>
              <a:buChar char="•"/>
            </a:pPr>
            <a:r>
              <a:rPr lang="en-US" sz="2200">
                <a:solidFill>
                  <a:srgbClr val="000000"/>
                </a:solidFill>
                <a:latin typeface="Glacial Indifference"/>
                <a:ea typeface="Glacial Indifference"/>
                <a:cs typeface="Glacial Indifference"/>
                <a:sym typeface="Glacial Indifference"/>
              </a:rPr>
              <a:t>Digit</a:t>
            </a:r>
            <a:r>
              <a:rPr lang="en-US" sz="2200">
                <a:solidFill>
                  <a:srgbClr val="000000"/>
                </a:solidFill>
                <a:latin typeface="Glacial Indifference"/>
                <a:ea typeface="Glacial Indifference"/>
                <a:cs typeface="Glacial Indifference"/>
                <a:sym typeface="Glacial Indifference"/>
              </a:rPr>
              <a:t>al Safety: Participants co-create guidelines for online safety education in youth programs.</a:t>
            </a:r>
          </a:p>
          <a:p>
            <a:pPr algn="just" marL="474983" indent="-237491" lvl="1">
              <a:lnSpc>
                <a:spcPts val="2860"/>
              </a:lnSpc>
              <a:buFont typeface="Arial"/>
              <a:buChar char="•"/>
            </a:pPr>
            <a:r>
              <a:rPr lang="en-US" sz="2200">
                <a:solidFill>
                  <a:srgbClr val="000000"/>
                </a:solidFill>
                <a:latin typeface="Glacial Indifference"/>
                <a:ea typeface="Glacial Indifference"/>
                <a:cs typeface="Glacial Indifference"/>
                <a:sym typeface="Glacial Indifference"/>
              </a:rPr>
              <a:t>Conflict Resolu</a:t>
            </a:r>
            <a:r>
              <a:rPr lang="en-US" sz="2200">
                <a:solidFill>
                  <a:srgbClr val="000000"/>
                </a:solidFill>
                <a:latin typeface="Glacial Indifference"/>
                <a:ea typeface="Glacial Indifference"/>
                <a:cs typeface="Glacial Indifference"/>
                <a:sym typeface="Glacial Indifference"/>
              </a:rPr>
              <a:t>tion</a:t>
            </a:r>
            <a:r>
              <a:rPr lang="en-US" sz="2200">
                <a:solidFill>
                  <a:srgbClr val="000000"/>
                </a:solidFill>
                <a:latin typeface="Glacial Indifference"/>
                <a:ea typeface="Glacial Indifference"/>
                <a:cs typeface="Glacial Indifference"/>
                <a:sym typeface="Glacial Indifference"/>
              </a:rPr>
              <a:t>:</a:t>
            </a:r>
            <a:r>
              <a:rPr lang="en-US" sz="2200">
                <a:solidFill>
                  <a:srgbClr val="000000"/>
                </a:solidFill>
                <a:latin typeface="Glacial Indifference"/>
                <a:ea typeface="Glacial Indifference"/>
                <a:cs typeface="Glacial Indifference"/>
                <a:sym typeface="Glacial Indifference"/>
              </a:rPr>
              <a:t> </a:t>
            </a:r>
            <a:r>
              <a:rPr lang="en-US" sz="2200">
                <a:solidFill>
                  <a:srgbClr val="000000"/>
                </a:solidFill>
                <a:latin typeface="Glacial Indifference"/>
                <a:ea typeface="Glacial Indifference"/>
                <a:cs typeface="Glacial Indifference"/>
                <a:sym typeface="Glacial Indifference"/>
              </a:rPr>
              <a:t>D</a:t>
            </a:r>
            <a:r>
              <a:rPr lang="en-US" sz="2200">
                <a:solidFill>
                  <a:srgbClr val="000000"/>
                </a:solidFill>
                <a:latin typeface="Glacial Indifference"/>
                <a:ea typeface="Glacial Indifference"/>
                <a:cs typeface="Glacial Indifference"/>
                <a:sym typeface="Glacial Indifference"/>
              </a:rPr>
              <a:t>esi</a:t>
            </a:r>
            <a:r>
              <a:rPr lang="en-US" sz="2200">
                <a:solidFill>
                  <a:srgbClr val="000000"/>
                </a:solidFill>
                <a:latin typeface="Glacial Indifference"/>
                <a:ea typeface="Glacial Indifference"/>
                <a:cs typeface="Glacial Indifference"/>
                <a:sym typeface="Glacial Indifference"/>
              </a:rPr>
              <a:t>g</a:t>
            </a:r>
            <a:r>
              <a:rPr lang="en-US" sz="2200">
                <a:solidFill>
                  <a:srgbClr val="000000"/>
                </a:solidFill>
                <a:latin typeface="Glacial Indifference"/>
                <a:ea typeface="Glacial Indifference"/>
                <a:cs typeface="Glacial Indifference"/>
                <a:sym typeface="Glacial Indifference"/>
              </a:rPr>
              <a:t>n</a:t>
            </a:r>
            <a:r>
              <a:rPr lang="en-US" sz="2200">
                <a:solidFill>
                  <a:srgbClr val="000000"/>
                </a:solidFill>
                <a:latin typeface="Glacial Indifference"/>
                <a:ea typeface="Glacial Indifference"/>
                <a:cs typeface="Glacial Indifference"/>
                <a:sym typeface="Glacial Indifference"/>
              </a:rPr>
              <a:t> strategies to address peer conflict in multicultural y</a:t>
            </a:r>
            <a:r>
              <a:rPr lang="en-US" sz="2200">
                <a:solidFill>
                  <a:srgbClr val="000000"/>
                </a:solidFill>
                <a:latin typeface="Glacial Indifference"/>
                <a:ea typeface="Glacial Indifference"/>
                <a:cs typeface="Glacial Indifference"/>
                <a:sym typeface="Glacial Indifference"/>
              </a:rPr>
              <a:t>ou</a:t>
            </a:r>
            <a:r>
              <a:rPr lang="en-US" sz="2200">
                <a:solidFill>
                  <a:srgbClr val="000000"/>
                </a:solidFill>
                <a:latin typeface="Glacial Indifference"/>
                <a:ea typeface="Glacial Indifference"/>
                <a:cs typeface="Glacial Indifference"/>
                <a:sym typeface="Glacial Indifference"/>
              </a:rPr>
              <a:t>th clubs.</a:t>
            </a:r>
          </a:p>
          <a:p>
            <a:pPr algn="just">
              <a:lnSpc>
                <a:spcPts val="2860"/>
              </a:lnSpc>
            </a:pPr>
          </a:p>
        </p:txBody>
      </p:sp>
      <p:grpSp>
        <p:nvGrpSpPr>
          <p:cNvPr name="Group 16" id="16"/>
          <p:cNvGrpSpPr/>
          <p:nvPr/>
        </p:nvGrpSpPr>
        <p:grpSpPr>
          <a:xfrm rot="0">
            <a:off x="11072062" y="4770946"/>
            <a:ext cx="5960858" cy="745107"/>
            <a:chOff x="0" y="0"/>
            <a:chExt cx="7947810" cy="993476"/>
          </a:xfrm>
        </p:grpSpPr>
        <p:grpSp>
          <p:nvGrpSpPr>
            <p:cNvPr name="Group 17" id="17"/>
            <p:cNvGrpSpPr/>
            <p:nvPr/>
          </p:nvGrpSpPr>
          <p:grpSpPr>
            <a:xfrm rot="0">
              <a:off x="0" y="0"/>
              <a:ext cx="7947810" cy="993476"/>
              <a:chOff x="0" y="0"/>
              <a:chExt cx="2006914" cy="250864"/>
            </a:xfrm>
          </p:grpSpPr>
          <p:sp>
            <p:nvSpPr>
              <p:cNvPr name="Freeform 18" id="18"/>
              <p:cNvSpPr/>
              <p:nvPr/>
            </p:nvSpPr>
            <p:spPr>
              <a:xfrm flipH="false" flipV="false" rot="0">
                <a:off x="0" y="0"/>
                <a:ext cx="2006914" cy="250864"/>
              </a:xfrm>
              <a:custGeom>
                <a:avLst/>
                <a:gdLst/>
                <a:ahLst/>
                <a:cxnLst/>
                <a:rect r="r" b="b" t="t" l="l"/>
                <a:pathLst>
                  <a:path h="250864" w="2006914">
                    <a:moveTo>
                      <a:pt x="51816" y="0"/>
                    </a:moveTo>
                    <a:lnTo>
                      <a:pt x="1955098" y="0"/>
                    </a:lnTo>
                    <a:cubicBezTo>
                      <a:pt x="1983715" y="0"/>
                      <a:pt x="2006914" y="23199"/>
                      <a:pt x="2006914" y="51816"/>
                    </a:cubicBezTo>
                    <a:lnTo>
                      <a:pt x="2006914" y="199048"/>
                    </a:lnTo>
                    <a:cubicBezTo>
                      <a:pt x="2006914" y="212791"/>
                      <a:pt x="2001454" y="225970"/>
                      <a:pt x="1991737" y="235688"/>
                    </a:cubicBezTo>
                    <a:cubicBezTo>
                      <a:pt x="1982020" y="245405"/>
                      <a:pt x="1968840" y="250864"/>
                      <a:pt x="1955098" y="250864"/>
                    </a:cubicBezTo>
                    <a:lnTo>
                      <a:pt x="51816" y="250864"/>
                    </a:lnTo>
                    <a:cubicBezTo>
                      <a:pt x="38074" y="250864"/>
                      <a:pt x="24894" y="245405"/>
                      <a:pt x="15177" y="235688"/>
                    </a:cubicBezTo>
                    <a:cubicBezTo>
                      <a:pt x="5459" y="225970"/>
                      <a:pt x="0" y="212791"/>
                      <a:pt x="0" y="199048"/>
                    </a:cubicBezTo>
                    <a:lnTo>
                      <a:pt x="0" y="51816"/>
                    </a:lnTo>
                    <a:cubicBezTo>
                      <a:pt x="0" y="23199"/>
                      <a:pt x="23199" y="0"/>
                      <a:pt x="51816" y="0"/>
                    </a:cubicBezTo>
                    <a:close/>
                  </a:path>
                </a:pathLst>
              </a:custGeom>
              <a:solidFill>
                <a:srgbClr val="66CF7B"/>
              </a:solidFill>
            </p:spPr>
          </p:sp>
          <p:sp>
            <p:nvSpPr>
              <p:cNvPr name="TextBox 19" id="19"/>
              <p:cNvSpPr txBox="true"/>
              <p:nvPr/>
            </p:nvSpPr>
            <p:spPr>
              <a:xfrm>
                <a:off x="0" y="-19050"/>
                <a:ext cx="2006914" cy="269914"/>
              </a:xfrm>
              <a:prstGeom prst="rect">
                <a:avLst/>
              </a:prstGeom>
            </p:spPr>
            <p:txBody>
              <a:bodyPr anchor="ctr" rtlCol="false" tIns="50800" lIns="50800" bIns="50800" rIns="50800"/>
              <a:lstStyle/>
              <a:p>
                <a:pPr algn="ctr">
                  <a:lnSpc>
                    <a:spcPts val="3250"/>
                  </a:lnSpc>
                </a:pPr>
              </a:p>
            </p:txBody>
          </p:sp>
        </p:grpSp>
        <p:sp>
          <p:nvSpPr>
            <p:cNvPr name="TextBox 20" id="20"/>
            <p:cNvSpPr txBox="true"/>
            <p:nvPr/>
          </p:nvSpPr>
          <p:spPr>
            <a:xfrm rot="0">
              <a:off x="0" y="174268"/>
              <a:ext cx="7947810" cy="635415"/>
            </a:xfrm>
            <a:prstGeom prst="rect">
              <a:avLst/>
            </a:prstGeom>
          </p:spPr>
          <p:txBody>
            <a:bodyPr anchor="t" rtlCol="false" tIns="0" lIns="0" bIns="0" rIns="0">
              <a:spAutoFit/>
            </a:bodyPr>
            <a:lstStyle/>
            <a:p>
              <a:pPr algn="ctr" marL="0" indent="0" lvl="0">
                <a:lnSpc>
                  <a:spcPts val="3754"/>
                </a:lnSpc>
                <a:spcBef>
                  <a:spcPct val="0"/>
                </a:spcBef>
              </a:pPr>
              <a:r>
                <a:rPr lang="en-US" b="true" sz="3129">
                  <a:solidFill>
                    <a:srgbClr val="000000"/>
                  </a:solidFill>
                  <a:latin typeface="Glacial Indifference Bold"/>
                  <a:ea typeface="Glacial Indifference Bold"/>
                  <a:cs typeface="Glacial Indifference Bold"/>
                  <a:sym typeface="Glacial Indifference Bold"/>
                </a:rPr>
                <a:t>HOW TO ADAPT</a:t>
              </a:r>
            </a:p>
          </p:txBody>
        </p:sp>
      </p:grpSp>
      <p:sp>
        <p:nvSpPr>
          <p:cNvPr name="TextBox 21" id="21"/>
          <p:cNvSpPr txBox="true"/>
          <p:nvPr/>
        </p:nvSpPr>
        <p:spPr>
          <a:xfrm rot="0">
            <a:off x="10421974" y="5906579"/>
            <a:ext cx="7261033" cy="2896235"/>
          </a:xfrm>
          <a:prstGeom prst="rect">
            <a:avLst/>
          </a:prstGeom>
        </p:spPr>
        <p:txBody>
          <a:bodyPr anchor="t" rtlCol="false" tIns="0" lIns="0" bIns="0" rIns="0">
            <a:spAutoFit/>
          </a:bodyPr>
          <a:lstStyle/>
          <a:p>
            <a:pPr algn="just" marL="474983" indent="-237491" lvl="1">
              <a:lnSpc>
                <a:spcPts val="2860"/>
              </a:lnSpc>
              <a:buFont typeface="Arial"/>
              <a:buChar char="•"/>
            </a:pPr>
            <a:r>
              <a:rPr lang="en-US" sz="2200">
                <a:solidFill>
                  <a:srgbClr val="000000"/>
                </a:solidFill>
                <a:latin typeface="Glacial Indifference"/>
                <a:ea typeface="Glacial Indifference"/>
                <a:cs typeface="Glacial Indifference"/>
                <a:sym typeface="Glacial Indifference"/>
              </a:rPr>
              <a:t>For beginners: use simpler prompts or pre-defined options to guide discussion.</a:t>
            </a:r>
          </a:p>
          <a:p>
            <a:pPr algn="just" marL="474983" indent="-237491" lvl="1">
              <a:lnSpc>
                <a:spcPts val="2860"/>
              </a:lnSpc>
              <a:buFont typeface="Arial"/>
              <a:buChar char="•"/>
            </a:pPr>
            <a:r>
              <a:rPr lang="en-US" sz="2200">
                <a:solidFill>
                  <a:srgbClr val="000000"/>
                </a:solidFill>
                <a:latin typeface="Glacial Indifference"/>
                <a:ea typeface="Glacial Indifference"/>
                <a:cs typeface="Glacial Indifference"/>
                <a:sym typeface="Glacial Indifference"/>
              </a:rPr>
              <a:t>For</a:t>
            </a:r>
            <a:r>
              <a:rPr lang="en-US" sz="2200">
                <a:solidFill>
                  <a:srgbClr val="000000"/>
                </a:solidFill>
                <a:latin typeface="Glacial Indifference"/>
                <a:ea typeface="Glacial Indifference"/>
                <a:cs typeface="Glacial Indifference"/>
                <a:sym typeface="Glacial Indifference"/>
              </a:rPr>
              <a:t> advanced participants: use open-ended challenges or real-life case studies to promote deeper problem-solving.</a:t>
            </a:r>
          </a:p>
          <a:p>
            <a:pPr algn="just" marL="474983" indent="-237491" lvl="1">
              <a:lnSpc>
                <a:spcPts val="2860"/>
              </a:lnSpc>
              <a:buFont typeface="Arial"/>
              <a:buChar char="•"/>
            </a:pPr>
            <a:r>
              <a:rPr lang="en-US" sz="2200">
                <a:solidFill>
                  <a:srgbClr val="000000"/>
                </a:solidFill>
                <a:latin typeface="Glacial Indifference"/>
                <a:ea typeface="Glacial Indifference"/>
                <a:cs typeface="Glacial Indifference"/>
                <a:sym typeface="Glacial Indifference"/>
              </a:rPr>
              <a:t>Can be conducted onl</a:t>
            </a:r>
            <a:r>
              <a:rPr lang="en-US" sz="2200">
                <a:solidFill>
                  <a:srgbClr val="000000"/>
                </a:solidFill>
                <a:latin typeface="Glacial Indifference"/>
                <a:ea typeface="Glacial Indifference"/>
                <a:cs typeface="Glacial Indifference"/>
                <a:sym typeface="Glacial Indifference"/>
              </a:rPr>
              <a:t>ine using</a:t>
            </a:r>
            <a:r>
              <a:rPr lang="en-US" sz="2200">
                <a:solidFill>
                  <a:srgbClr val="000000"/>
                </a:solidFill>
                <a:latin typeface="Glacial Indifference"/>
                <a:ea typeface="Glacial Indifference"/>
                <a:cs typeface="Glacial Indifference"/>
                <a:sym typeface="Glacial Indifference"/>
              </a:rPr>
              <a:t> collaborative tools like Miro, Jamboard, or shared Google D</a:t>
            </a:r>
            <a:r>
              <a:rPr lang="en-US" sz="2200">
                <a:solidFill>
                  <a:srgbClr val="000000"/>
                </a:solidFill>
                <a:latin typeface="Glacial Indifference"/>
                <a:ea typeface="Glacial Indifference"/>
                <a:cs typeface="Glacial Indifference"/>
                <a:sym typeface="Glacial Indifference"/>
              </a:rPr>
              <a:t>o</a:t>
            </a:r>
            <a:r>
              <a:rPr lang="en-US" sz="2200">
                <a:solidFill>
                  <a:srgbClr val="000000"/>
                </a:solidFill>
                <a:latin typeface="Glacial Indifference"/>
                <a:ea typeface="Glacial Indifference"/>
                <a:cs typeface="Glacial Indifference"/>
                <a:sym typeface="Glacial Indifference"/>
              </a:rPr>
              <a:t>cs.</a:t>
            </a:r>
          </a:p>
          <a:p>
            <a:pPr algn="just">
              <a:lnSpc>
                <a:spcPts val="2860"/>
              </a:lnSpc>
            </a:pPr>
          </a:p>
        </p:txBody>
      </p:sp>
      <p:sp>
        <p:nvSpPr>
          <p:cNvPr name="Freeform 22" id="22"/>
          <p:cNvSpPr/>
          <p:nvPr/>
        </p:nvSpPr>
        <p:spPr>
          <a:xfrm flipH="false" flipV="false" rot="0">
            <a:off x="14924581" y="8882845"/>
            <a:ext cx="3363253" cy="683238"/>
          </a:xfrm>
          <a:custGeom>
            <a:avLst/>
            <a:gdLst/>
            <a:ahLst/>
            <a:cxnLst/>
            <a:rect r="r" b="b" t="t" l="l"/>
            <a:pathLst>
              <a:path h="683238" w="3363253">
                <a:moveTo>
                  <a:pt x="0" y="0"/>
                </a:moveTo>
                <a:lnTo>
                  <a:pt x="3363253" y="0"/>
                </a:lnTo>
                <a:lnTo>
                  <a:pt x="3363253" y="683238"/>
                </a:lnTo>
                <a:lnTo>
                  <a:pt x="0" y="683238"/>
                </a:lnTo>
                <a:lnTo>
                  <a:pt x="0" y="0"/>
                </a:lnTo>
                <a:close/>
              </a:path>
            </a:pathLst>
          </a:custGeom>
          <a:blipFill>
            <a:blip r:embed="rId3"/>
            <a:stretch>
              <a:fillRect l="0" t="0" r="0" b="-9526"/>
            </a:stretch>
          </a:blipFill>
        </p:spPr>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AF8EE"/>
        </a:solidFill>
      </p:bgPr>
    </p:bg>
    <p:spTree>
      <p:nvGrpSpPr>
        <p:cNvPr id="1" name=""/>
        <p:cNvGrpSpPr/>
        <p:nvPr/>
      </p:nvGrpSpPr>
      <p:grpSpPr>
        <a:xfrm>
          <a:off x="0" y="0"/>
          <a:ext cx="0" cy="0"/>
          <a:chOff x="0" y="0"/>
          <a:chExt cx="0" cy="0"/>
        </a:xfrm>
      </p:grpSpPr>
      <p:grpSp>
        <p:nvGrpSpPr>
          <p:cNvPr name="Group 2" id="2"/>
          <p:cNvGrpSpPr/>
          <p:nvPr/>
        </p:nvGrpSpPr>
        <p:grpSpPr>
          <a:xfrm rot="0">
            <a:off x="1028563" y="2753607"/>
            <a:ext cx="5960858" cy="745107"/>
            <a:chOff x="0" y="0"/>
            <a:chExt cx="7947810" cy="993476"/>
          </a:xfrm>
        </p:grpSpPr>
        <p:grpSp>
          <p:nvGrpSpPr>
            <p:cNvPr name="Group 3" id="3"/>
            <p:cNvGrpSpPr/>
            <p:nvPr/>
          </p:nvGrpSpPr>
          <p:grpSpPr>
            <a:xfrm rot="0">
              <a:off x="0" y="0"/>
              <a:ext cx="7947810" cy="993476"/>
              <a:chOff x="0" y="0"/>
              <a:chExt cx="2006914" cy="250864"/>
            </a:xfrm>
          </p:grpSpPr>
          <p:sp>
            <p:nvSpPr>
              <p:cNvPr name="Freeform 4" id="4"/>
              <p:cNvSpPr/>
              <p:nvPr/>
            </p:nvSpPr>
            <p:spPr>
              <a:xfrm flipH="false" flipV="false" rot="0">
                <a:off x="0" y="0"/>
                <a:ext cx="2006914" cy="250864"/>
              </a:xfrm>
              <a:custGeom>
                <a:avLst/>
                <a:gdLst/>
                <a:ahLst/>
                <a:cxnLst/>
                <a:rect r="r" b="b" t="t" l="l"/>
                <a:pathLst>
                  <a:path h="250864" w="2006914">
                    <a:moveTo>
                      <a:pt x="51816" y="0"/>
                    </a:moveTo>
                    <a:lnTo>
                      <a:pt x="1955098" y="0"/>
                    </a:lnTo>
                    <a:cubicBezTo>
                      <a:pt x="1983715" y="0"/>
                      <a:pt x="2006914" y="23199"/>
                      <a:pt x="2006914" y="51816"/>
                    </a:cubicBezTo>
                    <a:lnTo>
                      <a:pt x="2006914" y="199048"/>
                    </a:lnTo>
                    <a:cubicBezTo>
                      <a:pt x="2006914" y="212791"/>
                      <a:pt x="2001454" y="225970"/>
                      <a:pt x="1991737" y="235688"/>
                    </a:cubicBezTo>
                    <a:cubicBezTo>
                      <a:pt x="1982020" y="245405"/>
                      <a:pt x="1968840" y="250864"/>
                      <a:pt x="1955098" y="250864"/>
                    </a:cubicBezTo>
                    <a:lnTo>
                      <a:pt x="51816" y="250864"/>
                    </a:lnTo>
                    <a:cubicBezTo>
                      <a:pt x="38074" y="250864"/>
                      <a:pt x="24894" y="245405"/>
                      <a:pt x="15177" y="235688"/>
                    </a:cubicBezTo>
                    <a:cubicBezTo>
                      <a:pt x="5459" y="225970"/>
                      <a:pt x="0" y="212791"/>
                      <a:pt x="0" y="199048"/>
                    </a:cubicBezTo>
                    <a:lnTo>
                      <a:pt x="0" y="51816"/>
                    </a:lnTo>
                    <a:cubicBezTo>
                      <a:pt x="0" y="23199"/>
                      <a:pt x="23199" y="0"/>
                      <a:pt x="51816" y="0"/>
                    </a:cubicBezTo>
                    <a:close/>
                  </a:path>
                </a:pathLst>
              </a:custGeom>
              <a:solidFill>
                <a:srgbClr val="66CF7B"/>
              </a:solidFill>
            </p:spPr>
          </p:sp>
          <p:sp>
            <p:nvSpPr>
              <p:cNvPr name="TextBox 5" id="5"/>
              <p:cNvSpPr txBox="true"/>
              <p:nvPr/>
            </p:nvSpPr>
            <p:spPr>
              <a:xfrm>
                <a:off x="0" y="-19050"/>
                <a:ext cx="2006914" cy="269914"/>
              </a:xfrm>
              <a:prstGeom prst="rect">
                <a:avLst/>
              </a:prstGeom>
            </p:spPr>
            <p:txBody>
              <a:bodyPr anchor="ctr" rtlCol="false" tIns="50800" lIns="50800" bIns="50800" rIns="50800"/>
              <a:lstStyle/>
              <a:p>
                <a:pPr algn="ctr">
                  <a:lnSpc>
                    <a:spcPts val="3250"/>
                  </a:lnSpc>
                </a:pPr>
              </a:p>
            </p:txBody>
          </p:sp>
        </p:grpSp>
        <p:sp>
          <p:nvSpPr>
            <p:cNvPr name="TextBox 6" id="6"/>
            <p:cNvSpPr txBox="true"/>
            <p:nvPr/>
          </p:nvSpPr>
          <p:spPr>
            <a:xfrm rot="0">
              <a:off x="0" y="174268"/>
              <a:ext cx="7947810" cy="635415"/>
            </a:xfrm>
            <a:prstGeom prst="rect">
              <a:avLst/>
            </a:prstGeom>
          </p:spPr>
          <p:txBody>
            <a:bodyPr anchor="t" rtlCol="false" tIns="0" lIns="0" bIns="0" rIns="0">
              <a:spAutoFit/>
            </a:bodyPr>
            <a:lstStyle/>
            <a:p>
              <a:pPr algn="ctr" marL="0" indent="0" lvl="0">
                <a:lnSpc>
                  <a:spcPts val="3754"/>
                </a:lnSpc>
                <a:spcBef>
                  <a:spcPct val="0"/>
                </a:spcBef>
              </a:pPr>
              <a:r>
                <a:rPr lang="en-US" b="true" sz="3129">
                  <a:solidFill>
                    <a:srgbClr val="000000"/>
                  </a:solidFill>
                  <a:latin typeface="Glacial Indifference Bold"/>
                  <a:ea typeface="Glacial Indifference Bold"/>
                  <a:cs typeface="Glacial Indifference Bold"/>
                  <a:sym typeface="Glacial Indifference Bold"/>
                </a:rPr>
                <a:t>PURPOSE</a:t>
              </a:r>
            </a:p>
          </p:txBody>
        </p:sp>
      </p:grpSp>
      <p:grpSp>
        <p:nvGrpSpPr>
          <p:cNvPr name="Group 7" id="7"/>
          <p:cNvGrpSpPr/>
          <p:nvPr/>
        </p:nvGrpSpPr>
        <p:grpSpPr>
          <a:xfrm rot="0">
            <a:off x="9639105" y="2753607"/>
            <a:ext cx="5960858" cy="745107"/>
            <a:chOff x="0" y="0"/>
            <a:chExt cx="7947810" cy="993476"/>
          </a:xfrm>
        </p:grpSpPr>
        <p:grpSp>
          <p:nvGrpSpPr>
            <p:cNvPr name="Group 8" id="8"/>
            <p:cNvGrpSpPr/>
            <p:nvPr/>
          </p:nvGrpSpPr>
          <p:grpSpPr>
            <a:xfrm rot="0">
              <a:off x="0" y="0"/>
              <a:ext cx="7947810" cy="993476"/>
              <a:chOff x="0" y="0"/>
              <a:chExt cx="2006914" cy="250864"/>
            </a:xfrm>
          </p:grpSpPr>
          <p:sp>
            <p:nvSpPr>
              <p:cNvPr name="Freeform 9" id="9"/>
              <p:cNvSpPr/>
              <p:nvPr/>
            </p:nvSpPr>
            <p:spPr>
              <a:xfrm flipH="false" flipV="false" rot="0">
                <a:off x="0" y="0"/>
                <a:ext cx="2006914" cy="250864"/>
              </a:xfrm>
              <a:custGeom>
                <a:avLst/>
                <a:gdLst/>
                <a:ahLst/>
                <a:cxnLst/>
                <a:rect r="r" b="b" t="t" l="l"/>
                <a:pathLst>
                  <a:path h="250864" w="2006914">
                    <a:moveTo>
                      <a:pt x="51816" y="0"/>
                    </a:moveTo>
                    <a:lnTo>
                      <a:pt x="1955098" y="0"/>
                    </a:lnTo>
                    <a:cubicBezTo>
                      <a:pt x="1983715" y="0"/>
                      <a:pt x="2006914" y="23199"/>
                      <a:pt x="2006914" y="51816"/>
                    </a:cubicBezTo>
                    <a:lnTo>
                      <a:pt x="2006914" y="199048"/>
                    </a:lnTo>
                    <a:cubicBezTo>
                      <a:pt x="2006914" y="212791"/>
                      <a:pt x="2001454" y="225970"/>
                      <a:pt x="1991737" y="235688"/>
                    </a:cubicBezTo>
                    <a:cubicBezTo>
                      <a:pt x="1982020" y="245405"/>
                      <a:pt x="1968840" y="250864"/>
                      <a:pt x="1955098" y="250864"/>
                    </a:cubicBezTo>
                    <a:lnTo>
                      <a:pt x="51816" y="250864"/>
                    </a:lnTo>
                    <a:cubicBezTo>
                      <a:pt x="38074" y="250864"/>
                      <a:pt x="24894" y="245405"/>
                      <a:pt x="15177" y="235688"/>
                    </a:cubicBezTo>
                    <a:cubicBezTo>
                      <a:pt x="5459" y="225970"/>
                      <a:pt x="0" y="212791"/>
                      <a:pt x="0" y="199048"/>
                    </a:cubicBezTo>
                    <a:lnTo>
                      <a:pt x="0" y="51816"/>
                    </a:lnTo>
                    <a:cubicBezTo>
                      <a:pt x="0" y="23199"/>
                      <a:pt x="23199" y="0"/>
                      <a:pt x="51816" y="0"/>
                    </a:cubicBezTo>
                    <a:close/>
                  </a:path>
                </a:pathLst>
              </a:custGeom>
              <a:solidFill>
                <a:srgbClr val="66CF7B"/>
              </a:solidFill>
            </p:spPr>
          </p:sp>
          <p:sp>
            <p:nvSpPr>
              <p:cNvPr name="TextBox 10" id="10"/>
              <p:cNvSpPr txBox="true"/>
              <p:nvPr/>
            </p:nvSpPr>
            <p:spPr>
              <a:xfrm>
                <a:off x="0" y="-28575"/>
                <a:ext cx="2006914" cy="279439"/>
              </a:xfrm>
              <a:prstGeom prst="rect">
                <a:avLst/>
              </a:prstGeom>
            </p:spPr>
            <p:txBody>
              <a:bodyPr anchor="ctr" rtlCol="false" tIns="50800" lIns="50800" bIns="50800" rIns="50800"/>
              <a:lstStyle/>
              <a:p>
                <a:pPr algn="ctr">
                  <a:lnSpc>
                    <a:spcPts val="3249"/>
                  </a:lnSpc>
                </a:pPr>
              </a:p>
            </p:txBody>
          </p:sp>
        </p:grpSp>
        <p:sp>
          <p:nvSpPr>
            <p:cNvPr name="TextBox 11" id="11"/>
            <p:cNvSpPr txBox="true"/>
            <p:nvPr/>
          </p:nvSpPr>
          <p:spPr>
            <a:xfrm rot="0">
              <a:off x="0" y="174268"/>
              <a:ext cx="7947810" cy="635415"/>
            </a:xfrm>
            <a:prstGeom prst="rect">
              <a:avLst/>
            </a:prstGeom>
          </p:spPr>
          <p:txBody>
            <a:bodyPr anchor="t" rtlCol="false" tIns="0" lIns="0" bIns="0" rIns="0">
              <a:spAutoFit/>
            </a:bodyPr>
            <a:lstStyle/>
            <a:p>
              <a:pPr algn="ctr" marL="0" indent="0" lvl="0">
                <a:lnSpc>
                  <a:spcPts val="3754"/>
                </a:lnSpc>
                <a:spcBef>
                  <a:spcPct val="0"/>
                </a:spcBef>
              </a:pPr>
              <a:r>
                <a:rPr lang="en-US" b="true" sz="3129">
                  <a:solidFill>
                    <a:srgbClr val="000000"/>
                  </a:solidFill>
                  <a:latin typeface="Glacial Indifference Bold"/>
                  <a:ea typeface="Glacial Indifference Bold"/>
                  <a:cs typeface="Glacial Indifference Bold"/>
                  <a:sym typeface="Glacial Indifference Bold"/>
                </a:rPr>
                <a:t>STEP-BY-STEP</a:t>
              </a:r>
            </a:p>
          </p:txBody>
        </p:sp>
      </p:grpSp>
      <p:grpSp>
        <p:nvGrpSpPr>
          <p:cNvPr name="Group 12" id="12"/>
          <p:cNvGrpSpPr/>
          <p:nvPr/>
        </p:nvGrpSpPr>
        <p:grpSpPr>
          <a:xfrm rot="0">
            <a:off x="1028563" y="5124870"/>
            <a:ext cx="5960858" cy="745107"/>
            <a:chOff x="0" y="0"/>
            <a:chExt cx="7947810" cy="993476"/>
          </a:xfrm>
        </p:grpSpPr>
        <p:grpSp>
          <p:nvGrpSpPr>
            <p:cNvPr name="Group 13" id="13"/>
            <p:cNvGrpSpPr/>
            <p:nvPr/>
          </p:nvGrpSpPr>
          <p:grpSpPr>
            <a:xfrm rot="0">
              <a:off x="0" y="0"/>
              <a:ext cx="7947810" cy="993476"/>
              <a:chOff x="0" y="0"/>
              <a:chExt cx="2006914" cy="250864"/>
            </a:xfrm>
          </p:grpSpPr>
          <p:sp>
            <p:nvSpPr>
              <p:cNvPr name="Freeform 14" id="14"/>
              <p:cNvSpPr/>
              <p:nvPr/>
            </p:nvSpPr>
            <p:spPr>
              <a:xfrm flipH="false" flipV="false" rot="0">
                <a:off x="0" y="0"/>
                <a:ext cx="2006914" cy="250864"/>
              </a:xfrm>
              <a:custGeom>
                <a:avLst/>
                <a:gdLst/>
                <a:ahLst/>
                <a:cxnLst/>
                <a:rect r="r" b="b" t="t" l="l"/>
                <a:pathLst>
                  <a:path h="250864" w="2006914">
                    <a:moveTo>
                      <a:pt x="51816" y="0"/>
                    </a:moveTo>
                    <a:lnTo>
                      <a:pt x="1955098" y="0"/>
                    </a:lnTo>
                    <a:cubicBezTo>
                      <a:pt x="1983715" y="0"/>
                      <a:pt x="2006914" y="23199"/>
                      <a:pt x="2006914" y="51816"/>
                    </a:cubicBezTo>
                    <a:lnTo>
                      <a:pt x="2006914" y="199048"/>
                    </a:lnTo>
                    <a:cubicBezTo>
                      <a:pt x="2006914" y="212791"/>
                      <a:pt x="2001454" y="225970"/>
                      <a:pt x="1991737" y="235688"/>
                    </a:cubicBezTo>
                    <a:cubicBezTo>
                      <a:pt x="1982020" y="245405"/>
                      <a:pt x="1968840" y="250864"/>
                      <a:pt x="1955098" y="250864"/>
                    </a:cubicBezTo>
                    <a:lnTo>
                      <a:pt x="51816" y="250864"/>
                    </a:lnTo>
                    <a:cubicBezTo>
                      <a:pt x="38074" y="250864"/>
                      <a:pt x="24894" y="245405"/>
                      <a:pt x="15177" y="235688"/>
                    </a:cubicBezTo>
                    <a:cubicBezTo>
                      <a:pt x="5459" y="225970"/>
                      <a:pt x="0" y="212791"/>
                      <a:pt x="0" y="199048"/>
                    </a:cubicBezTo>
                    <a:lnTo>
                      <a:pt x="0" y="51816"/>
                    </a:lnTo>
                    <a:cubicBezTo>
                      <a:pt x="0" y="23199"/>
                      <a:pt x="23199" y="0"/>
                      <a:pt x="51816" y="0"/>
                    </a:cubicBezTo>
                    <a:close/>
                  </a:path>
                </a:pathLst>
              </a:custGeom>
              <a:solidFill>
                <a:srgbClr val="66CF7B"/>
              </a:solidFill>
            </p:spPr>
          </p:sp>
          <p:sp>
            <p:nvSpPr>
              <p:cNvPr name="TextBox 15" id="15"/>
              <p:cNvSpPr txBox="true"/>
              <p:nvPr/>
            </p:nvSpPr>
            <p:spPr>
              <a:xfrm>
                <a:off x="0" y="-28575"/>
                <a:ext cx="2006914" cy="279439"/>
              </a:xfrm>
              <a:prstGeom prst="rect">
                <a:avLst/>
              </a:prstGeom>
            </p:spPr>
            <p:txBody>
              <a:bodyPr anchor="ctr" rtlCol="false" tIns="50800" lIns="50800" bIns="50800" rIns="50800"/>
              <a:lstStyle/>
              <a:p>
                <a:pPr algn="ctr">
                  <a:lnSpc>
                    <a:spcPts val="3249"/>
                  </a:lnSpc>
                </a:pPr>
              </a:p>
            </p:txBody>
          </p:sp>
        </p:grpSp>
        <p:sp>
          <p:nvSpPr>
            <p:cNvPr name="TextBox 16" id="16"/>
            <p:cNvSpPr txBox="true"/>
            <p:nvPr/>
          </p:nvSpPr>
          <p:spPr>
            <a:xfrm rot="0">
              <a:off x="0" y="174268"/>
              <a:ext cx="7947810" cy="635415"/>
            </a:xfrm>
            <a:prstGeom prst="rect">
              <a:avLst/>
            </a:prstGeom>
          </p:spPr>
          <p:txBody>
            <a:bodyPr anchor="t" rtlCol="false" tIns="0" lIns="0" bIns="0" rIns="0">
              <a:spAutoFit/>
            </a:bodyPr>
            <a:lstStyle/>
            <a:p>
              <a:pPr algn="ctr" marL="0" indent="0" lvl="0">
                <a:lnSpc>
                  <a:spcPts val="3754"/>
                </a:lnSpc>
                <a:spcBef>
                  <a:spcPct val="0"/>
                </a:spcBef>
              </a:pPr>
              <a:r>
                <a:rPr lang="en-US" b="true" sz="3129">
                  <a:solidFill>
                    <a:srgbClr val="000000"/>
                  </a:solidFill>
                  <a:latin typeface="Glacial Indifference Bold"/>
                  <a:ea typeface="Glacial Indifference Bold"/>
                  <a:cs typeface="Glacial Indifference Bold"/>
                  <a:sym typeface="Glacial Indifference Bold"/>
                </a:rPr>
                <a:t>RESOURCES</a:t>
              </a:r>
            </a:p>
          </p:txBody>
        </p:sp>
      </p:grpSp>
      <p:sp>
        <p:nvSpPr>
          <p:cNvPr name="TextBox 17" id="17"/>
          <p:cNvSpPr txBox="true"/>
          <p:nvPr/>
        </p:nvSpPr>
        <p:spPr>
          <a:xfrm rot="0">
            <a:off x="198991" y="5938492"/>
            <a:ext cx="7845573" cy="1448435"/>
          </a:xfrm>
          <a:prstGeom prst="rect">
            <a:avLst/>
          </a:prstGeom>
        </p:spPr>
        <p:txBody>
          <a:bodyPr anchor="t" rtlCol="false" tIns="0" lIns="0" bIns="0" rIns="0">
            <a:spAutoFit/>
          </a:bodyPr>
          <a:lstStyle/>
          <a:p>
            <a:pPr algn="ctr">
              <a:lnSpc>
                <a:spcPts val="2860"/>
              </a:lnSpc>
            </a:pPr>
            <a:r>
              <a:rPr lang="en-US" sz="2200">
                <a:solidFill>
                  <a:srgbClr val="000000"/>
                </a:solidFill>
                <a:latin typeface="Glacial Indifference"/>
                <a:ea typeface="Glacial Indifference"/>
                <a:cs typeface="Glacial Indifference"/>
                <a:sym typeface="Glacial Indifference"/>
              </a:rPr>
              <a:t>Paper, cardboard, colored pencils, markers, paints, cl</a:t>
            </a:r>
            <a:r>
              <a:rPr lang="en-US" sz="2200">
                <a:solidFill>
                  <a:srgbClr val="000000"/>
                </a:solidFill>
                <a:latin typeface="Glacial Indifference"/>
                <a:ea typeface="Glacial Indifference"/>
                <a:cs typeface="Glacial Indifference"/>
                <a:sym typeface="Glacial Indifference"/>
              </a:rPr>
              <a:t>ay/plasticine.</a:t>
            </a:r>
          </a:p>
          <a:p>
            <a:pPr algn="ctr">
              <a:lnSpc>
                <a:spcPts val="2860"/>
              </a:lnSpc>
            </a:pPr>
            <a:r>
              <a:rPr lang="en-US" sz="2200">
                <a:solidFill>
                  <a:srgbClr val="000000"/>
                </a:solidFill>
                <a:latin typeface="Glacial Indifference"/>
                <a:ea typeface="Glacial Indifference"/>
                <a:cs typeface="Glacial Indifference"/>
                <a:sym typeface="Glacial Indifference"/>
              </a:rPr>
              <a:t>Metaphorical or art therapy cards with prompts (e.g., emotions, challenges, relationships).</a:t>
            </a:r>
          </a:p>
        </p:txBody>
      </p:sp>
      <p:sp>
        <p:nvSpPr>
          <p:cNvPr name="TextBox 18" id="18"/>
          <p:cNvSpPr txBox="true"/>
          <p:nvPr/>
        </p:nvSpPr>
        <p:spPr>
          <a:xfrm rot="0">
            <a:off x="156142" y="8484459"/>
            <a:ext cx="8131919" cy="1448435"/>
          </a:xfrm>
          <a:prstGeom prst="rect">
            <a:avLst/>
          </a:prstGeom>
        </p:spPr>
        <p:txBody>
          <a:bodyPr anchor="t" rtlCol="false" tIns="0" lIns="0" bIns="0" rIns="0">
            <a:spAutoFit/>
          </a:bodyPr>
          <a:lstStyle/>
          <a:p>
            <a:pPr algn="ctr">
              <a:lnSpc>
                <a:spcPts val="2860"/>
              </a:lnSpc>
            </a:pPr>
            <a:r>
              <a:rPr lang="en-US" sz="2200">
                <a:solidFill>
                  <a:srgbClr val="000000"/>
                </a:solidFill>
                <a:latin typeface="Glacial Indifference"/>
                <a:ea typeface="Glacial Indifference"/>
                <a:cs typeface="Glacial Indifference"/>
                <a:sym typeface="Glacial Indifference"/>
              </a:rPr>
              <a:t>Participants develop empathy </a:t>
            </a:r>
            <a:r>
              <a:rPr lang="en-US" sz="2200">
                <a:solidFill>
                  <a:srgbClr val="000000"/>
                </a:solidFill>
                <a:latin typeface="Glacial Indifference"/>
                <a:ea typeface="Glacial Indifference"/>
                <a:cs typeface="Glacial Indifference"/>
                <a:sym typeface="Glacial Indifference"/>
              </a:rPr>
              <a:t>and</a:t>
            </a:r>
            <a:r>
              <a:rPr lang="en-US" sz="2200">
                <a:solidFill>
                  <a:srgbClr val="000000"/>
                </a:solidFill>
                <a:latin typeface="Glacial Indifference"/>
                <a:ea typeface="Glacial Indifference"/>
                <a:cs typeface="Glacial Indifference"/>
                <a:sym typeface="Glacial Indifference"/>
              </a:rPr>
              <a:t> emotional intelligence.</a:t>
            </a:r>
          </a:p>
          <a:p>
            <a:pPr algn="ctr">
              <a:lnSpc>
                <a:spcPts val="2860"/>
              </a:lnSpc>
            </a:pPr>
            <a:r>
              <a:rPr lang="en-US" sz="2200">
                <a:solidFill>
                  <a:srgbClr val="000000"/>
                </a:solidFill>
                <a:latin typeface="Glacial Indifference"/>
                <a:ea typeface="Glacial Indifference"/>
                <a:cs typeface="Glacial Indifference"/>
                <a:sym typeface="Glacial Indifference"/>
              </a:rPr>
              <a:t>Improves non-verbal communication and reflective skills.</a:t>
            </a:r>
          </a:p>
          <a:p>
            <a:pPr algn="ctr">
              <a:lnSpc>
                <a:spcPts val="2860"/>
              </a:lnSpc>
            </a:pPr>
          </a:p>
          <a:p>
            <a:pPr algn="ctr">
              <a:lnSpc>
                <a:spcPts val="2860"/>
              </a:lnSpc>
            </a:pPr>
          </a:p>
        </p:txBody>
      </p:sp>
      <p:sp>
        <p:nvSpPr>
          <p:cNvPr name="TextBox 19" id="19"/>
          <p:cNvSpPr txBox="true"/>
          <p:nvPr/>
        </p:nvSpPr>
        <p:spPr>
          <a:xfrm rot="0">
            <a:off x="0" y="3756261"/>
            <a:ext cx="8288061" cy="1448435"/>
          </a:xfrm>
          <a:prstGeom prst="rect">
            <a:avLst/>
          </a:prstGeom>
        </p:spPr>
        <p:txBody>
          <a:bodyPr anchor="t" rtlCol="false" tIns="0" lIns="0" bIns="0" rIns="0">
            <a:spAutoFit/>
          </a:bodyPr>
          <a:lstStyle/>
          <a:p>
            <a:pPr algn="ctr">
              <a:lnSpc>
                <a:spcPts val="2860"/>
              </a:lnSpc>
            </a:pPr>
            <a:r>
              <a:rPr lang="en-US" sz="2200">
                <a:solidFill>
                  <a:srgbClr val="000000"/>
                </a:solidFill>
                <a:latin typeface="Glacial Indifference"/>
                <a:ea typeface="Glacial Indifference"/>
                <a:cs typeface="Glacial Indifference"/>
                <a:sym typeface="Glacial Indifference"/>
              </a:rPr>
              <a:t>Facilitate emotional</a:t>
            </a:r>
            <a:r>
              <a:rPr lang="en-US" sz="2200">
                <a:solidFill>
                  <a:srgbClr val="000000"/>
                </a:solidFill>
                <a:latin typeface="Glacial Indifference"/>
                <a:ea typeface="Glacial Indifference"/>
                <a:cs typeface="Glacial Indifference"/>
                <a:sym typeface="Glacial Indifference"/>
              </a:rPr>
              <a:t> expression, reflection, </a:t>
            </a:r>
            <a:r>
              <a:rPr lang="en-US" sz="2200">
                <a:solidFill>
                  <a:srgbClr val="000000"/>
                </a:solidFill>
                <a:latin typeface="Glacial Indifference"/>
                <a:ea typeface="Glacial Indifference"/>
                <a:cs typeface="Glacial Indifference"/>
                <a:sym typeface="Glacial Indifference"/>
              </a:rPr>
              <a:t>and non-verbal communication.Enhance empathy, self-awareness, and communication skills among youth workers.</a:t>
            </a:r>
          </a:p>
          <a:p>
            <a:pPr algn="ctr">
              <a:lnSpc>
                <a:spcPts val="2860"/>
              </a:lnSpc>
            </a:pPr>
          </a:p>
        </p:txBody>
      </p:sp>
      <p:sp>
        <p:nvSpPr>
          <p:cNvPr name="TextBox 20" id="20"/>
          <p:cNvSpPr txBox="true"/>
          <p:nvPr/>
        </p:nvSpPr>
        <p:spPr>
          <a:xfrm rot="0">
            <a:off x="8288061" y="3755890"/>
            <a:ext cx="9639530" cy="5429885"/>
          </a:xfrm>
          <a:prstGeom prst="rect">
            <a:avLst/>
          </a:prstGeom>
        </p:spPr>
        <p:txBody>
          <a:bodyPr anchor="t" rtlCol="false" tIns="0" lIns="0" bIns="0" rIns="0">
            <a:spAutoFit/>
          </a:bodyPr>
          <a:lstStyle/>
          <a:p>
            <a:pPr algn="just"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Explain the purpose of creative techniques: </a:t>
            </a:r>
            <a:r>
              <a:rPr lang="en-US" sz="2200">
                <a:solidFill>
                  <a:srgbClr val="000000"/>
                </a:solidFill>
                <a:latin typeface="Glacial Indifference"/>
                <a:ea typeface="Glacial Indifference"/>
                <a:cs typeface="Glacial Indifference"/>
                <a:sym typeface="Glacial Indifference"/>
              </a:rPr>
              <a:t>ex</a:t>
            </a:r>
            <a:r>
              <a:rPr lang="en-US" sz="2200">
                <a:solidFill>
                  <a:srgbClr val="000000"/>
                </a:solidFill>
                <a:latin typeface="Glacial Indifference"/>
                <a:ea typeface="Glacial Indifference"/>
                <a:cs typeface="Glacial Indifference"/>
                <a:sym typeface="Glacial Indifference"/>
              </a:rPr>
              <a:t>pressing thoughts and feelings safely, reflecting on experiences, and fostering discussion.</a:t>
            </a:r>
          </a:p>
          <a:p>
            <a:pPr algn="just"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Encourage openness and respect; there are no “wrong” creations.</a:t>
            </a:r>
          </a:p>
          <a:p>
            <a:pPr algn="just"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Each participant selects a metaphorical card depicting an emotion, situation, or ch</a:t>
            </a:r>
            <a:r>
              <a:rPr lang="en-US" sz="2200">
                <a:solidFill>
                  <a:srgbClr val="000000"/>
                </a:solidFill>
                <a:latin typeface="Glacial Indifference"/>
                <a:ea typeface="Glacial Indifference"/>
                <a:cs typeface="Glacial Indifference"/>
                <a:sym typeface="Glacial Indifference"/>
              </a:rPr>
              <a:t>alleng</a:t>
            </a:r>
            <a:r>
              <a:rPr lang="en-US" sz="2200">
                <a:solidFill>
                  <a:srgbClr val="000000"/>
                </a:solidFill>
                <a:latin typeface="Glacial Indifference"/>
                <a:ea typeface="Glacial Indifference"/>
                <a:cs typeface="Glacial Indifference"/>
                <a:sym typeface="Glacial Indifference"/>
              </a:rPr>
              <a:t>e.</a:t>
            </a:r>
          </a:p>
          <a:p>
            <a:pPr algn="just"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Using drawing, painting, or modeling with clay, participants create a visual representation of their inter</a:t>
            </a:r>
            <a:r>
              <a:rPr lang="en-US" sz="2200">
                <a:solidFill>
                  <a:srgbClr val="000000"/>
                </a:solidFill>
                <a:latin typeface="Glacial Indifference"/>
                <a:ea typeface="Glacial Indifference"/>
                <a:cs typeface="Glacial Indifference"/>
                <a:sym typeface="Glacial Indifference"/>
              </a:rPr>
              <a:t>pretat</a:t>
            </a:r>
            <a:r>
              <a:rPr lang="en-US" sz="2200">
                <a:solidFill>
                  <a:srgbClr val="000000"/>
                </a:solidFill>
                <a:latin typeface="Glacial Indifference"/>
                <a:ea typeface="Glacial Indifference"/>
                <a:cs typeface="Glacial Indifference"/>
                <a:sym typeface="Glacial Indifference"/>
              </a:rPr>
              <a:t>ion of the card.</a:t>
            </a:r>
          </a:p>
          <a:p>
            <a:pPr algn="just"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Optional: work individually first, then share in small groups to explain their choices and creative process.</a:t>
            </a:r>
          </a:p>
          <a:p>
            <a:pPr algn="just">
              <a:lnSpc>
                <a:spcPts val="2860"/>
              </a:lnSpc>
            </a:pPr>
            <a:r>
              <a:rPr lang="en-US" sz="2200" b="true">
                <a:solidFill>
                  <a:srgbClr val="000000"/>
                </a:solidFill>
                <a:latin typeface="Glacial Indifference Bold"/>
                <a:ea typeface="Glacial Indifference Bold"/>
                <a:cs typeface="Glacial Indifference Bold"/>
                <a:sym typeface="Glacial Indifference Bold"/>
              </a:rPr>
              <a:t>Reflec</a:t>
            </a:r>
            <a:r>
              <a:rPr lang="en-US" sz="2200" b="true">
                <a:solidFill>
                  <a:srgbClr val="000000"/>
                </a:solidFill>
                <a:latin typeface="Glacial Indifference Bold"/>
                <a:ea typeface="Glacial Indifference Bold"/>
                <a:cs typeface="Glacial Indifference Bold"/>
                <a:sym typeface="Glacial Indifference Bold"/>
              </a:rPr>
              <a:t>tion prompts:</a:t>
            </a:r>
          </a:p>
          <a:p>
            <a:pPr algn="just"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“What does this creation tell me about my feelings or approach to youth work?”</a:t>
            </a:r>
          </a:p>
          <a:p>
            <a:pPr algn="just"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“How might this insight help me support a young person facing similar emotions?”</a:t>
            </a:r>
          </a:p>
          <a:p>
            <a:pPr algn="just">
              <a:lnSpc>
                <a:spcPts val="2860"/>
              </a:lnSpc>
            </a:pPr>
          </a:p>
        </p:txBody>
      </p:sp>
      <p:sp>
        <p:nvSpPr>
          <p:cNvPr name="Freeform 21" id="21"/>
          <p:cNvSpPr/>
          <p:nvPr/>
        </p:nvSpPr>
        <p:spPr>
          <a:xfrm flipH="false" flipV="false" rot="0">
            <a:off x="-166" y="9566083"/>
            <a:ext cx="18288000" cy="8229600"/>
          </a:xfrm>
          <a:custGeom>
            <a:avLst/>
            <a:gdLst/>
            <a:ahLst/>
            <a:cxnLst/>
            <a:rect r="r" b="b" t="t" l="l"/>
            <a:pathLst>
              <a:path h="8229600" w="18288000">
                <a:moveTo>
                  <a:pt x="0" y="0"/>
                </a:moveTo>
                <a:lnTo>
                  <a:pt x="18288000" y="0"/>
                </a:lnTo>
                <a:lnTo>
                  <a:pt x="18288000" y="8229600"/>
                </a:lnTo>
                <a:lnTo>
                  <a:pt x="0" y="8229600"/>
                </a:lnTo>
                <a:lnTo>
                  <a:pt x="0" y="0"/>
                </a:lnTo>
                <a:close/>
              </a:path>
            </a:pathLst>
          </a:custGeom>
          <a:blipFill>
            <a:blip r:embed="rId2"/>
            <a:stretch>
              <a:fillRect l="0" t="-61111" r="0" b="-61111"/>
            </a:stretch>
          </a:blipFill>
        </p:spPr>
      </p:sp>
      <p:sp>
        <p:nvSpPr>
          <p:cNvPr name="TextBox 22" id="22"/>
          <p:cNvSpPr txBox="true"/>
          <p:nvPr/>
        </p:nvSpPr>
        <p:spPr>
          <a:xfrm rot="0">
            <a:off x="8288061" y="676141"/>
            <a:ext cx="9249497" cy="2346324"/>
          </a:xfrm>
          <a:prstGeom prst="rect">
            <a:avLst/>
          </a:prstGeom>
        </p:spPr>
        <p:txBody>
          <a:bodyPr anchor="t" rtlCol="false" tIns="0" lIns="0" bIns="0" rIns="0">
            <a:spAutoFit/>
          </a:bodyPr>
          <a:lstStyle/>
          <a:p>
            <a:pPr algn="ctr" marL="2158995" indent="-1079497" lvl="1">
              <a:lnSpc>
                <a:spcPts val="8899"/>
              </a:lnSpc>
              <a:buFont typeface="Arial"/>
              <a:buChar char="•"/>
            </a:pPr>
            <a:r>
              <a:rPr lang="en-US" sz="9999">
                <a:solidFill>
                  <a:srgbClr val="000000"/>
                </a:solidFill>
                <a:latin typeface="Bellaboo"/>
                <a:ea typeface="Bellaboo"/>
                <a:cs typeface="Bellaboo"/>
                <a:sym typeface="Bellaboo"/>
              </a:rPr>
              <a:t>Art Therapy Cards Exercise </a:t>
            </a:r>
          </a:p>
        </p:txBody>
      </p:sp>
      <p:sp>
        <p:nvSpPr>
          <p:cNvPr name="TextBox 23" id="23"/>
          <p:cNvSpPr txBox="true"/>
          <p:nvPr/>
        </p:nvSpPr>
        <p:spPr>
          <a:xfrm rot="0">
            <a:off x="1028563" y="571076"/>
            <a:ext cx="8903818" cy="2858643"/>
          </a:xfrm>
          <a:prstGeom prst="rect">
            <a:avLst/>
          </a:prstGeom>
        </p:spPr>
        <p:txBody>
          <a:bodyPr anchor="t" rtlCol="false" tIns="0" lIns="0" bIns="0" rIns="0">
            <a:spAutoFit/>
          </a:bodyPr>
          <a:lstStyle/>
          <a:p>
            <a:pPr algn="l">
              <a:lnSpc>
                <a:spcPts val="7581"/>
              </a:lnSpc>
            </a:pPr>
            <a:r>
              <a:rPr lang="en-US" b="true" sz="5700">
                <a:solidFill>
                  <a:srgbClr val="000000"/>
                </a:solidFill>
                <a:latin typeface="Glacial Indifference Bold"/>
                <a:ea typeface="Glacial Indifference Bold"/>
                <a:cs typeface="Glacial Indifference Bold"/>
                <a:sym typeface="Glacial Indifference Bold"/>
              </a:rPr>
              <a:t>6. CREATIVE AND ART-BASED TECHNIQUES</a:t>
            </a:r>
          </a:p>
          <a:p>
            <a:pPr algn="l">
              <a:lnSpc>
                <a:spcPts val="7581"/>
              </a:lnSpc>
            </a:pPr>
          </a:p>
        </p:txBody>
      </p:sp>
      <p:grpSp>
        <p:nvGrpSpPr>
          <p:cNvPr name="Group 24" id="24"/>
          <p:cNvGrpSpPr/>
          <p:nvPr/>
        </p:nvGrpSpPr>
        <p:grpSpPr>
          <a:xfrm rot="0">
            <a:off x="1028563" y="7482177"/>
            <a:ext cx="5960858" cy="745107"/>
            <a:chOff x="0" y="0"/>
            <a:chExt cx="7947810" cy="993476"/>
          </a:xfrm>
        </p:grpSpPr>
        <p:grpSp>
          <p:nvGrpSpPr>
            <p:cNvPr name="Group 25" id="25"/>
            <p:cNvGrpSpPr/>
            <p:nvPr/>
          </p:nvGrpSpPr>
          <p:grpSpPr>
            <a:xfrm rot="0">
              <a:off x="0" y="0"/>
              <a:ext cx="7947810" cy="993476"/>
              <a:chOff x="0" y="0"/>
              <a:chExt cx="2006914" cy="250864"/>
            </a:xfrm>
          </p:grpSpPr>
          <p:sp>
            <p:nvSpPr>
              <p:cNvPr name="Freeform 26" id="26"/>
              <p:cNvSpPr/>
              <p:nvPr/>
            </p:nvSpPr>
            <p:spPr>
              <a:xfrm flipH="false" flipV="false" rot="0">
                <a:off x="0" y="0"/>
                <a:ext cx="2006914" cy="250864"/>
              </a:xfrm>
              <a:custGeom>
                <a:avLst/>
                <a:gdLst/>
                <a:ahLst/>
                <a:cxnLst/>
                <a:rect r="r" b="b" t="t" l="l"/>
                <a:pathLst>
                  <a:path h="250864" w="2006914">
                    <a:moveTo>
                      <a:pt x="51816" y="0"/>
                    </a:moveTo>
                    <a:lnTo>
                      <a:pt x="1955098" y="0"/>
                    </a:lnTo>
                    <a:cubicBezTo>
                      <a:pt x="1983715" y="0"/>
                      <a:pt x="2006914" y="23199"/>
                      <a:pt x="2006914" y="51816"/>
                    </a:cubicBezTo>
                    <a:lnTo>
                      <a:pt x="2006914" y="199048"/>
                    </a:lnTo>
                    <a:cubicBezTo>
                      <a:pt x="2006914" y="212791"/>
                      <a:pt x="2001454" y="225970"/>
                      <a:pt x="1991737" y="235688"/>
                    </a:cubicBezTo>
                    <a:cubicBezTo>
                      <a:pt x="1982020" y="245405"/>
                      <a:pt x="1968840" y="250864"/>
                      <a:pt x="1955098" y="250864"/>
                    </a:cubicBezTo>
                    <a:lnTo>
                      <a:pt x="51816" y="250864"/>
                    </a:lnTo>
                    <a:cubicBezTo>
                      <a:pt x="38074" y="250864"/>
                      <a:pt x="24894" y="245405"/>
                      <a:pt x="15177" y="235688"/>
                    </a:cubicBezTo>
                    <a:cubicBezTo>
                      <a:pt x="5459" y="225970"/>
                      <a:pt x="0" y="212791"/>
                      <a:pt x="0" y="199048"/>
                    </a:cubicBezTo>
                    <a:lnTo>
                      <a:pt x="0" y="51816"/>
                    </a:lnTo>
                    <a:cubicBezTo>
                      <a:pt x="0" y="23199"/>
                      <a:pt x="23199" y="0"/>
                      <a:pt x="51816" y="0"/>
                    </a:cubicBezTo>
                    <a:close/>
                  </a:path>
                </a:pathLst>
              </a:custGeom>
              <a:solidFill>
                <a:srgbClr val="66CF7B"/>
              </a:solidFill>
            </p:spPr>
          </p:sp>
          <p:sp>
            <p:nvSpPr>
              <p:cNvPr name="TextBox 27" id="27"/>
              <p:cNvSpPr txBox="true"/>
              <p:nvPr/>
            </p:nvSpPr>
            <p:spPr>
              <a:xfrm>
                <a:off x="0" y="-28575"/>
                <a:ext cx="2006914" cy="279439"/>
              </a:xfrm>
              <a:prstGeom prst="rect">
                <a:avLst/>
              </a:prstGeom>
            </p:spPr>
            <p:txBody>
              <a:bodyPr anchor="ctr" rtlCol="false" tIns="50800" lIns="50800" bIns="50800" rIns="50800"/>
              <a:lstStyle/>
              <a:p>
                <a:pPr algn="ctr">
                  <a:lnSpc>
                    <a:spcPts val="3249"/>
                  </a:lnSpc>
                </a:pPr>
              </a:p>
            </p:txBody>
          </p:sp>
        </p:grpSp>
        <p:sp>
          <p:nvSpPr>
            <p:cNvPr name="TextBox 28" id="28"/>
            <p:cNvSpPr txBox="true"/>
            <p:nvPr/>
          </p:nvSpPr>
          <p:spPr>
            <a:xfrm rot="0">
              <a:off x="0" y="174268"/>
              <a:ext cx="7947810" cy="635415"/>
            </a:xfrm>
            <a:prstGeom prst="rect">
              <a:avLst/>
            </a:prstGeom>
          </p:spPr>
          <p:txBody>
            <a:bodyPr anchor="t" rtlCol="false" tIns="0" lIns="0" bIns="0" rIns="0">
              <a:spAutoFit/>
            </a:bodyPr>
            <a:lstStyle/>
            <a:p>
              <a:pPr algn="ctr" marL="0" indent="0" lvl="0">
                <a:lnSpc>
                  <a:spcPts val="3754"/>
                </a:lnSpc>
                <a:spcBef>
                  <a:spcPct val="0"/>
                </a:spcBef>
              </a:pPr>
              <a:r>
                <a:rPr lang="en-US" b="true" sz="3129">
                  <a:solidFill>
                    <a:srgbClr val="000000"/>
                  </a:solidFill>
                  <a:latin typeface="Glacial Indifference Bold"/>
                  <a:ea typeface="Glacial Indifference Bold"/>
                  <a:cs typeface="Glacial Indifference Bold"/>
                  <a:sym typeface="Glacial Indifference Bold"/>
                </a:rPr>
                <a:t>OUTCOME</a:t>
              </a:r>
            </a:p>
          </p:txBody>
        </p:sp>
      </p:grpSp>
      <p:sp>
        <p:nvSpPr>
          <p:cNvPr name="Freeform 29" id="29"/>
          <p:cNvSpPr/>
          <p:nvPr/>
        </p:nvSpPr>
        <p:spPr>
          <a:xfrm flipH="false" flipV="false" rot="0">
            <a:off x="14924581" y="8882845"/>
            <a:ext cx="3363253" cy="683238"/>
          </a:xfrm>
          <a:custGeom>
            <a:avLst/>
            <a:gdLst/>
            <a:ahLst/>
            <a:cxnLst/>
            <a:rect r="r" b="b" t="t" l="l"/>
            <a:pathLst>
              <a:path h="683238" w="3363253">
                <a:moveTo>
                  <a:pt x="0" y="0"/>
                </a:moveTo>
                <a:lnTo>
                  <a:pt x="3363253" y="0"/>
                </a:lnTo>
                <a:lnTo>
                  <a:pt x="3363253" y="683238"/>
                </a:lnTo>
                <a:lnTo>
                  <a:pt x="0" y="683238"/>
                </a:lnTo>
                <a:lnTo>
                  <a:pt x="0" y="0"/>
                </a:lnTo>
                <a:close/>
              </a:path>
            </a:pathLst>
          </a:custGeom>
          <a:blipFill>
            <a:blip r:embed="rId3"/>
            <a:stretch>
              <a:fillRect l="0" t="0" r="0" b="-9526"/>
            </a:stretch>
          </a:blipFill>
        </p:spPr>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AF8EE"/>
        </a:solidFill>
      </p:bgPr>
    </p:bg>
    <p:spTree>
      <p:nvGrpSpPr>
        <p:cNvPr id="1" name=""/>
        <p:cNvGrpSpPr/>
        <p:nvPr/>
      </p:nvGrpSpPr>
      <p:grpSpPr>
        <a:xfrm>
          <a:off x="0" y="0"/>
          <a:ext cx="0" cy="0"/>
          <a:chOff x="0" y="0"/>
          <a:chExt cx="0" cy="0"/>
        </a:xfrm>
      </p:grpSpPr>
      <p:grpSp>
        <p:nvGrpSpPr>
          <p:cNvPr name="Group 2" id="2"/>
          <p:cNvGrpSpPr/>
          <p:nvPr/>
        </p:nvGrpSpPr>
        <p:grpSpPr>
          <a:xfrm rot="0">
            <a:off x="1028563" y="2753607"/>
            <a:ext cx="5960858" cy="745107"/>
            <a:chOff x="0" y="0"/>
            <a:chExt cx="7947810" cy="993476"/>
          </a:xfrm>
        </p:grpSpPr>
        <p:grpSp>
          <p:nvGrpSpPr>
            <p:cNvPr name="Group 3" id="3"/>
            <p:cNvGrpSpPr/>
            <p:nvPr/>
          </p:nvGrpSpPr>
          <p:grpSpPr>
            <a:xfrm rot="0">
              <a:off x="0" y="0"/>
              <a:ext cx="7947810" cy="993476"/>
              <a:chOff x="0" y="0"/>
              <a:chExt cx="2006914" cy="250864"/>
            </a:xfrm>
          </p:grpSpPr>
          <p:sp>
            <p:nvSpPr>
              <p:cNvPr name="Freeform 4" id="4"/>
              <p:cNvSpPr/>
              <p:nvPr/>
            </p:nvSpPr>
            <p:spPr>
              <a:xfrm flipH="false" flipV="false" rot="0">
                <a:off x="0" y="0"/>
                <a:ext cx="2006914" cy="250864"/>
              </a:xfrm>
              <a:custGeom>
                <a:avLst/>
                <a:gdLst/>
                <a:ahLst/>
                <a:cxnLst/>
                <a:rect r="r" b="b" t="t" l="l"/>
                <a:pathLst>
                  <a:path h="250864" w="2006914">
                    <a:moveTo>
                      <a:pt x="51816" y="0"/>
                    </a:moveTo>
                    <a:lnTo>
                      <a:pt x="1955098" y="0"/>
                    </a:lnTo>
                    <a:cubicBezTo>
                      <a:pt x="1983715" y="0"/>
                      <a:pt x="2006914" y="23199"/>
                      <a:pt x="2006914" y="51816"/>
                    </a:cubicBezTo>
                    <a:lnTo>
                      <a:pt x="2006914" y="199048"/>
                    </a:lnTo>
                    <a:cubicBezTo>
                      <a:pt x="2006914" y="212791"/>
                      <a:pt x="2001454" y="225970"/>
                      <a:pt x="1991737" y="235688"/>
                    </a:cubicBezTo>
                    <a:cubicBezTo>
                      <a:pt x="1982020" y="245405"/>
                      <a:pt x="1968840" y="250864"/>
                      <a:pt x="1955098" y="250864"/>
                    </a:cubicBezTo>
                    <a:lnTo>
                      <a:pt x="51816" y="250864"/>
                    </a:lnTo>
                    <a:cubicBezTo>
                      <a:pt x="38074" y="250864"/>
                      <a:pt x="24894" y="245405"/>
                      <a:pt x="15177" y="235688"/>
                    </a:cubicBezTo>
                    <a:cubicBezTo>
                      <a:pt x="5459" y="225970"/>
                      <a:pt x="0" y="212791"/>
                      <a:pt x="0" y="199048"/>
                    </a:cubicBezTo>
                    <a:lnTo>
                      <a:pt x="0" y="51816"/>
                    </a:lnTo>
                    <a:cubicBezTo>
                      <a:pt x="0" y="23199"/>
                      <a:pt x="23199" y="0"/>
                      <a:pt x="51816" y="0"/>
                    </a:cubicBezTo>
                    <a:close/>
                  </a:path>
                </a:pathLst>
              </a:custGeom>
              <a:solidFill>
                <a:srgbClr val="66CF7B"/>
              </a:solidFill>
            </p:spPr>
          </p:sp>
          <p:sp>
            <p:nvSpPr>
              <p:cNvPr name="TextBox 5" id="5"/>
              <p:cNvSpPr txBox="true"/>
              <p:nvPr/>
            </p:nvSpPr>
            <p:spPr>
              <a:xfrm>
                <a:off x="0" y="-19050"/>
                <a:ext cx="2006914" cy="269914"/>
              </a:xfrm>
              <a:prstGeom prst="rect">
                <a:avLst/>
              </a:prstGeom>
            </p:spPr>
            <p:txBody>
              <a:bodyPr anchor="ctr" rtlCol="false" tIns="50800" lIns="50800" bIns="50800" rIns="50800"/>
              <a:lstStyle/>
              <a:p>
                <a:pPr algn="ctr">
                  <a:lnSpc>
                    <a:spcPts val="3250"/>
                  </a:lnSpc>
                </a:pPr>
              </a:p>
            </p:txBody>
          </p:sp>
        </p:grpSp>
        <p:sp>
          <p:nvSpPr>
            <p:cNvPr name="TextBox 6" id="6"/>
            <p:cNvSpPr txBox="true"/>
            <p:nvPr/>
          </p:nvSpPr>
          <p:spPr>
            <a:xfrm rot="0">
              <a:off x="0" y="174268"/>
              <a:ext cx="7947810" cy="635415"/>
            </a:xfrm>
            <a:prstGeom prst="rect">
              <a:avLst/>
            </a:prstGeom>
          </p:spPr>
          <p:txBody>
            <a:bodyPr anchor="t" rtlCol="false" tIns="0" lIns="0" bIns="0" rIns="0">
              <a:spAutoFit/>
            </a:bodyPr>
            <a:lstStyle/>
            <a:p>
              <a:pPr algn="ctr" marL="0" indent="0" lvl="0">
                <a:lnSpc>
                  <a:spcPts val="3754"/>
                </a:lnSpc>
                <a:spcBef>
                  <a:spcPct val="0"/>
                </a:spcBef>
              </a:pPr>
              <a:r>
                <a:rPr lang="en-US" b="true" sz="3129">
                  <a:solidFill>
                    <a:srgbClr val="000000"/>
                  </a:solidFill>
                  <a:latin typeface="Glacial Indifference Bold"/>
                  <a:ea typeface="Glacial Indifference Bold"/>
                  <a:cs typeface="Glacial Indifference Bold"/>
                  <a:sym typeface="Glacial Indifference Bold"/>
                </a:rPr>
                <a:t>PURPOSE</a:t>
              </a:r>
            </a:p>
          </p:txBody>
        </p:sp>
      </p:grpSp>
      <p:grpSp>
        <p:nvGrpSpPr>
          <p:cNvPr name="Group 7" id="7"/>
          <p:cNvGrpSpPr/>
          <p:nvPr/>
        </p:nvGrpSpPr>
        <p:grpSpPr>
          <a:xfrm rot="0">
            <a:off x="9639105" y="2753607"/>
            <a:ext cx="5960858" cy="745107"/>
            <a:chOff x="0" y="0"/>
            <a:chExt cx="7947810" cy="993476"/>
          </a:xfrm>
        </p:grpSpPr>
        <p:grpSp>
          <p:nvGrpSpPr>
            <p:cNvPr name="Group 8" id="8"/>
            <p:cNvGrpSpPr/>
            <p:nvPr/>
          </p:nvGrpSpPr>
          <p:grpSpPr>
            <a:xfrm rot="0">
              <a:off x="0" y="0"/>
              <a:ext cx="7947810" cy="993476"/>
              <a:chOff x="0" y="0"/>
              <a:chExt cx="2006914" cy="250864"/>
            </a:xfrm>
          </p:grpSpPr>
          <p:sp>
            <p:nvSpPr>
              <p:cNvPr name="Freeform 9" id="9"/>
              <p:cNvSpPr/>
              <p:nvPr/>
            </p:nvSpPr>
            <p:spPr>
              <a:xfrm flipH="false" flipV="false" rot="0">
                <a:off x="0" y="0"/>
                <a:ext cx="2006914" cy="250864"/>
              </a:xfrm>
              <a:custGeom>
                <a:avLst/>
                <a:gdLst/>
                <a:ahLst/>
                <a:cxnLst/>
                <a:rect r="r" b="b" t="t" l="l"/>
                <a:pathLst>
                  <a:path h="250864" w="2006914">
                    <a:moveTo>
                      <a:pt x="51816" y="0"/>
                    </a:moveTo>
                    <a:lnTo>
                      <a:pt x="1955098" y="0"/>
                    </a:lnTo>
                    <a:cubicBezTo>
                      <a:pt x="1983715" y="0"/>
                      <a:pt x="2006914" y="23199"/>
                      <a:pt x="2006914" y="51816"/>
                    </a:cubicBezTo>
                    <a:lnTo>
                      <a:pt x="2006914" y="199048"/>
                    </a:lnTo>
                    <a:cubicBezTo>
                      <a:pt x="2006914" y="212791"/>
                      <a:pt x="2001454" y="225970"/>
                      <a:pt x="1991737" y="235688"/>
                    </a:cubicBezTo>
                    <a:cubicBezTo>
                      <a:pt x="1982020" y="245405"/>
                      <a:pt x="1968840" y="250864"/>
                      <a:pt x="1955098" y="250864"/>
                    </a:cubicBezTo>
                    <a:lnTo>
                      <a:pt x="51816" y="250864"/>
                    </a:lnTo>
                    <a:cubicBezTo>
                      <a:pt x="38074" y="250864"/>
                      <a:pt x="24894" y="245405"/>
                      <a:pt x="15177" y="235688"/>
                    </a:cubicBezTo>
                    <a:cubicBezTo>
                      <a:pt x="5459" y="225970"/>
                      <a:pt x="0" y="212791"/>
                      <a:pt x="0" y="199048"/>
                    </a:cubicBezTo>
                    <a:lnTo>
                      <a:pt x="0" y="51816"/>
                    </a:lnTo>
                    <a:cubicBezTo>
                      <a:pt x="0" y="23199"/>
                      <a:pt x="23199" y="0"/>
                      <a:pt x="51816" y="0"/>
                    </a:cubicBezTo>
                    <a:close/>
                  </a:path>
                </a:pathLst>
              </a:custGeom>
              <a:solidFill>
                <a:srgbClr val="66CF7B"/>
              </a:solidFill>
            </p:spPr>
          </p:sp>
          <p:sp>
            <p:nvSpPr>
              <p:cNvPr name="TextBox 10" id="10"/>
              <p:cNvSpPr txBox="true"/>
              <p:nvPr/>
            </p:nvSpPr>
            <p:spPr>
              <a:xfrm>
                <a:off x="0" y="-28575"/>
                <a:ext cx="2006914" cy="279439"/>
              </a:xfrm>
              <a:prstGeom prst="rect">
                <a:avLst/>
              </a:prstGeom>
            </p:spPr>
            <p:txBody>
              <a:bodyPr anchor="ctr" rtlCol="false" tIns="50800" lIns="50800" bIns="50800" rIns="50800"/>
              <a:lstStyle/>
              <a:p>
                <a:pPr algn="ctr">
                  <a:lnSpc>
                    <a:spcPts val="3249"/>
                  </a:lnSpc>
                </a:pPr>
              </a:p>
            </p:txBody>
          </p:sp>
        </p:grpSp>
        <p:sp>
          <p:nvSpPr>
            <p:cNvPr name="TextBox 11" id="11"/>
            <p:cNvSpPr txBox="true"/>
            <p:nvPr/>
          </p:nvSpPr>
          <p:spPr>
            <a:xfrm rot="0">
              <a:off x="0" y="174268"/>
              <a:ext cx="7947810" cy="635415"/>
            </a:xfrm>
            <a:prstGeom prst="rect">
              <a:avLst/>
            </a:prstGeom>
          </p:spPr>
          <p:txBody>
            <a:bodyPr anchor="t" rtlCol="false" tIns="0" lIns="0" bIns="0" rIns="0">
              <a:spAutoFit/>
            </a:bodyPr>
            <a:lstStyle/>
            <a:p>
              <a:pPr algn="ctr" marL="0" indent="0" lvl="0">
                <a:lnSpc>
                  <a:spcPts val="3754"/>
                </a:lnSpc>
                <a:spcBef>
                  <a:spcPct val="0"/>
                </a:spcBef>
              </a:pPr>
              <a:r>
                <a:rPr lang="en-US" b="true" sz="3129">
                  <a:solidFill>
                    <a:srgbClr val="000000"/>
                  </a:solidFill>
                  <a:latin typeface="Glacial Indifference Bold"/>
                  <a:ea typeface="Glacial Indifference Bold"/>
                  <a:cs typeface="Glacial Indifference Bold"/>
                  <a:sym typeface="Glacial Indifference Bold"/>
                </a:rPr>
                <a:t>STEP-BY-STEP</a:t>
              </a:r>
            </a:p>
          </p:txBody>
        </p:sp>
      </p:grpSp>
      <p:grpSp>
        <p:nvGrpSpPr>
          <p:cNvPr name="Group 12" id="12"/>
          <p:cNvGrpSpPr/>
          <p:nvPr/>
        </p:nvGrpSpPr>
        <p:grpSpPr>
          <a:xfrm rot="0">
            <a:off x="1028563" y="5124870"/>
            <a:ext cx="5960858" cy="745107"/>
            <a:chOff x="0" y="0"/>
            <a:chExt cx="7947810" cy="993476"/>
          </a:xfrm>
        </p:grpSpPr>
        <p:grpSp>
          <p:nvGrpSpPr>
            <p:cNvPr name="Group 13" id="13"/>
            <p:cNvGrpSpPr/>
            <p:nvPr/>
          </p:nvGrpSpPr>
          <p:grpSpPr>
            <a:xfrm rot="0">
              <a:off x="0" y="0"/>
              <a:ext cx="7947810" cy="993476"/>
              <a:chOff x="0" y="0"/>
              <a:chExt cx="2006914" cy="250864"/>
            </a:xfrm>
          </p:grpSpPr>
          <p:sp>
            <p:nvSpPr>
              <p:cNvPr name="Freeform 14" id="14"/>
              <p:cNvSpPr/>
              <p:nvPr/>
            </p:nvSpPr>
            <p:spPr>
              <a:xfrm flipH="false" flipV="false" rot="0">
                <a:off x="0" y="0"/>
                <a:ext cx="2006914" cy="250864"/>
              </a:xfrm>
              <a:custGeom>
                <a:avLst/>
                <a:gdLst/>
                <a:ahLst/>
                <a:cxnLst/>
                <a:rect r="r" b="b" t="t" l="l"/>
                <a:pathLst>
                  <a:path h="250864" w="2006914">
                    <a:moveTo>
                      <a:pt x="51816" y="0"/>
                    </a:moveTo>
                    <a:lnTo>
                      <a:pt x="1955098" y="0"/>
                    </a:lnTo>
                    <a:cubicBezTo>
                      <a:pt x="1983715" y="0"/>
                      <a:pt x="2006914" y="23199"/>
                      <a:pt x="2006914" y="51816"/>
                    </a:cubicBezTo>
                    <a:lnTo>
                      <a:pt x="2006914" y="199048"/>
                    </a:lnTo>
                    <a:cubicBezTo>
                      <a:pt x="2006914" y="212791"/>
                      <a:pt x="2001454" y="225970"/>
                      <a:pt x="1991737" y="235688"/>
                    </a:cubicBezTo>
                    <a:cubicBezTo>
                      <a:pt x="1982020" y="245405"/>
                      <a:pt x="1968840" y="250864"/>
                      <a:pt x="1955098" y="250864"/>
                    </a:cubicBezTo>
                    <a:lnTo>
                      <a:pt x="51816" y="250864"/>
                    </a:lnTo>
                    <a:cubicBezTo>
                      <a:pt x="38074" y="250864"/>
                      <a:pt x="24894" y="245405"/>
                      <a:pt x="15177" y="235688"/>
                    </a:cubicBezTo>
                    <a:cubicBezTo>
                      <a:pt x="5459" y="225970"/>
                      <a:pt x="0" y="212791"/>
                      <a:pt x="0" y="199048"/>
                    </a:cubicBezTo>
                    <a:lnTo>
                      <a:pt x="0" y="51816"/>
                    </a:lnTo>
                    <a:cubicBezTo>
                      <a:pt x="0" y="23199"/>
                      <a:pt x="23199" y="0"/>
                      <a:pt x="51816" y="0"/>
                    </a:cubicBezTo>
                    <a:close/>
                  </a:path>
                </a:pathLst>
              </a:custGeom>
              <a:solidFill>
                <a:srgbClr val="66CF7B"/>
              </a:solidFill>
            </p:spPr>
          </p:sp>
          <p:sp>
            <p:nvSpPr>
              <p:cNvPr name="TextBox 15" id="15"/>
              <p:cNvSpPr txBox="true"/>
              <p:nvPr/>
            </p:nvSpPr>
            <p:spPr>
              <a:xfrm>
                <a:off x="0" y="-28575"/>
                <a:ext cx="2006914" cy="279439"/>
              </a:xfrm>
              <a:prstGeom prst="rect">
                <a:avLst/>
              </a:prstGeom>
            </p:spPr>
            <p:txBody>
              <a:bodyPr anchor="ctr" rtlCol="false" tIns="50800" lIns="50800" bIns="50800" rIns="50800"/>
              <a:lstStyle/>
              <a:p>
                <a:pPr algn="ctr">
                  <a:lnSpc>
                    <a:spcPts val="3249"/>
                  </a:lnSpc>
                </a:pPr>
              </a:p>
            </p:txBody>
          </p:sp>
        </p:grpSp>
        <p:sp>
          <p:nvSpPr>
            <p:cNvPr name="TextBox 16" id="16"/>
            <p:cNvSpPr txBox="true"/>
            <p:nvPr/>
          </p:nvSpPr>
          <p:spPr>
            <a:xfrm rot="0">
              <a:off x="0" y="174268"/>
              <a:ext cx="7947810" cy="635415"/>
            </a:xfrm>
            <a:prstGeom prst="rect">
              <a:avLst/>
            </a:prstGeom>
          </p:spPr>
          <p:txBody>
            <a:bodyPr anchor="t" rtlCol="false" tIns="0" lIns="0" bIns="0" rIns="0">
              <a:spAutoFit/>
            </a:bodyPr>
            <a:lstStyle/>
            <a:p>
              <a:pPr algn="ctr" marL="0" indent="0" lvl="0">
                <a:lnSpc>
                  <a:spcPts val="3754"/>
                </a:lnSpc>
                <a:spcBef>
                  <a:spcPct val="0"/>
                </a:spcBef>
              </a:pPr>
              <a:r>
                <a:rPr lang="en-US" b="true" sz="3129">
                  <a:solidFill>
                    <a:srgbClr val="000000"/>
                  </a:solidFill>
                  <a:latin typeface="Glacial Indifference Bold"/>
                  <a:ea typeface="Glacial Indifference Bold"/>
                  <a:cs typeface="Glacial Indifference Bold"/>
                  <a:sym typeface="Glacial Indifference Bold"/>
                </a:rPr>
                <a:t>RESOURCES</a:t>
              </a:r>
            </a:p>
          </p:txBody>
        </p:sp>
      </p:grpSp>
      <p:sp>
        <p:nvSpPr>
          <p:cNvPr name="TextBox 17" id="17"/>
          <p:cNvSpPr txBox="true"/>
          <p:nvPr/>
        </p:nvSpPr>
        <p:spPr>
          <a:xfrm rot="0">
            <a:off x="198991" y="5938492"/>
            <a:ext cx="7845573" cy="1448435"/>
          </a:xfrm>
          <a:prstGeom prst="rect">
            <a:avLst/>
          </a:prstGeom>
        </p:spPr>
        <p:txBody>
          <a:bodyPr anchor="t" rtlCol="false" tIns="0" lIns="0" bIns="0" rIns="0">
            <a:spAutoFit/>
          </a:bodyPr>
          <a:lstStyle/>
          <a:p>
            <a:pPr algn="ctr">
              <a:lnSpc>
                <a:spcPts val="2860"/>
              </a:lnSpc>
            </a:pPr>
            <a:r>
              <a:rPr lang="en-US" sz="2200">
                <a:solidFill>
                  <a:srgbClr val="000000"/>
                </a:solidFill>
                <a:latin typeface="Glacial Indifference"/>
                <a:ea typeface="Glacial Indifference"/>
                <a:cs typeface="Glacial Indifference"/>
                <a:sym typeface="Glacial Indifference"/>
              </a:rPr>
              <a:t>Short film clips or videos de</a:t>
            </a:r>
            <a:r>
              <a:rPr lang="en-US" sz="2200">
                <a:solidFill>
                  <a:srgbClr val="000000"/>
                </a:solidFill>
                <a:latin typeface="Glacial Indifference"/>
                <a:ea typeface="Glacial Indifference"/>
                <a:cs typeface="Glacial Indifference"/>
                <a:sym typeface="Glacial Indifference"/>
              </a:rPr>
              <a:t>picting youth challenges or mental health scenarios.</a:t>
            </a:r>
          </a:p>
          <a:p>
            <a:pPr algn="ctr">
              <a:lnSpc>
                <a:spcPts val="2860"/>
              </a:lnSpc>
            </a:pPr>
            <a:r>
              <a:rPr lang="en-US" sz="2200">
                <a:solidFill>
                  <a:srgbClr val="000000"/>
                </a:solidFill>
                <a:latin typeface="Glacial Indifference"/>
                <a:ea typeface="Glacial Indifference"/>
                <a:cs typeface="Glacial Indifference"/>
                <a:sym typeface="Glacial Indifference"/>
              </a:rPr>
              <a:t>Reflection sheets or journals.</a:t>
            </a:r>
          </a:p>
          <a:p>
            <a:pPr algn="ctr">
              <a:lnSpc>
                <a:spcPts val="2860"/>
              </a:lnSpc>
            </a:pPr>
          </a:p>
        </p:txBody>
      </p:sp>
      <p:sp>
        <p:nvSpPr>
          <p:cNvPr name="TextBox 18" id="18"/>
          <p:cNvSpPr txBox="true"/>
          <p:nvPr/>
        </p:nvSpPr>
        <p:spPr>
          <a:xfrm rot="0">
            <a:off x="156142" y="8484459"/>
            <a:ext cx="8131919" cy="724535"/>
          </a:xfrm>
          <a:prstGeom prst="rect">
            <a:avLst/>
          </a:prstGeom>
        </p:spPr>
        <p:txBody>
          <a:bodyPr anchor="t" rtlCol="false" tIns="0" lIns="0" bIns="0" rIns="0">
            <a:spAutoFit/>
          </a:bodyPr>
          <a:lstStyle/>
          <a:p>
            <a:pPr algn="ctr">
              <a:lnSpc>
                <a:spcPts val="2860"/>
              </a:lnSpc>
            </a:pPr>
            <a:r>
              <a:rPr lang="en-US" sz="2200">
                <a:solidFill>
                  <a:srgbClr val="000000"/>
                </a:solidFill>
                <a:latin typeface="Glacial Indifference"/>
                <a:ea typeface="Glacial Indifference"/>
                <a:cs typeface="Glacial Indifference"/>
                <a:sym typeface="Glacial Indifference"/>
              </a:rPr>
              <a:t>Encourages innovative thinking </a:t>
            </a:r>
            <a:r>
              <a:rPr lang="en-US" sz="2200">
                <a:solidFill>
                  <a:srgbClr val="000000"/>
                </a:solidFill>
                <a:latin typeface="Glacial Indifference"/>
                <a:ea typeface="Glacial Indifference"/>
                <a:cs typeface="Glacial Indifference"/>
                <a:sym typeface="Glacial Indifference"/>
              </a:rPr>
              <a:t>and</a:t>
            </a:r>
            <a:r>
              <a:rPr lang="en-US" sz="2200">
                <a:solidFill>
                  <a:srgbClr val="000000"/>
                </a:solidFill>
                <a:latin typeface="Glacial Indifference"/>
                <a:ea typeface="Glacial Indifference"/>
                <a:cs typeface="Glacial Indifference"/>
                <a:sym typeface="Glacial Indifference"/>
              </a:rPr>
              <a:t> the application of creative methods to real youth work challenges</a:t>
            </a:r>
          </a:p>
        </p:txBody>
      </p:sp>
      <p:sp>
        <p:nvSpPr>
          <p:cNvPr name="TextBox 19" id="19"/>
          <p:cNvSpPr txBox="true"/>
          <p:nvPr/>
        </p:nvSpPr>
        <p:spPr>
          <a:xfrm rot="0">
            <a:off x="0" y="3756261"/>
            <a:ext cx="7410485" cy="724535"/>
          </a:xfrm>
          <a:prstGeom prst="rect">
            <a:avLst/>
          </a:prstGeom>
        </p:spPr>
        <p:txBody>
          <a:bodyPr anchor="t" rtlCol="false" tIns="0" lIns="0" bIns="0" rIns="0">
            <a:spAutoFit/>
          </a:bodyPr>
          <a:lstStyle/>
          <a:p>
            <a:pPr algn="ctr">
              <a:lnSpc>
                <a:spcPts val="2860"/>
              </a:lnSpc>
            </a:pPr>
            <a:r>
              <a:rPr lang="en-US" sz="2200">
                <a:solidFill>
                  <a:srgbClr val="000000"/>
                </a:solidFill>
                <a:latin typeface="Glacial Indifference"/>
                <a:ea typeface="Glacial Indifference"/>
                <a:cs typeface="Glacial Indifference"/>
                <a:sym typeface="Glacial Indifference"/>
              </a:rPr>
              <a:t>Encourage creative</a:t>
            </a:r>
            <a:r>
              <a:rPr lang="en-US" sz="2200">
                <a:solidFill>
                  <a:srgbClr val="000000"/>
                </a:solidFill>
                <a:latin typeface="Glacial Indifference"/>
                <a:ea typeface="Glacial Indifference"/>
                <a:cs typeface="Glacial Indifference"/>
                <a:sym typeface="Glacial Indifference"/>
              </a:rPr>
              <a:t> problem-solving </a:t>
            </a:r>
            <a:r>
              <a:rPr lang="en-US" sz="2200">
                <a:solidFill>
                  <a:srgbClr val="000000"/>
                </a:solidFill>
                <a:latin typeface="Glacial Indifference"/>
                <a:ea typeface="Glacial Indifference"/>
                <a:cs typeface="Glacial Indifference"/>
                <a:sym typeface="Glacial Indifference"/>
              </a:rPr>
              <a:t>and understanding of diverse youth experiences</a:t>
            </a:r>
          </a:p>
        </p:txBody>
      </p:sp>
      <p:sp>
        <p:nvSpPr>
          <p:cNvPr name="TextBox 20" id="20"/>
          <p:cNvSpPr txBox="true"/>
          <p:nvPr/>
        </p:nvSpPr>
        <p:spPr>
          <a:xfrm rot="0">
            <a:off x="8288061" y="3961737"/>
            <a:ext cx="9639530" cy="3982085"/>
          </a:xfrm>
          <a:prstGeom prst="rect">
            <a:avLst/>
          </a:prstGeom>
        </p:spPr>
        <p:txBody>
          <a:bodyPr anchor="t" rtlCol="false" tIns="0" lIns="0" bIns="0" rIns="0">
            <a:spAutoFit/>
          </a:bodyPr>
          <a:lstStyle/>
          <a:p>
            <a:pPr algn="just"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Show a short film clip (2–5 minutes) d</a:t>
            </a:r>
            <a:r>
              <a:rPr lang="en-US" sz="2200">
                <a:solidFill>
                  <a:srgbClr val="000000"/>
                </a:solidFill>
                <a:latin typeface="Glacial Indifference"/>
                <a:ea typeface="Glacial Indifference"/>
                <a:cs typeface="Glacial Indifference"/>
                <a:sym typeface="Glacial Indifference"/>
              </a:rPr>
              <a:t>e</a:t>
            </a:r>
            <a:r>
              <a:rPr lang="en-US" sz="2200">
                <a:solidFill>
                  <a:srgbClr val="000000"/>
                </a:solidFill>
                <a:latin typeface="Glacial Indifference"/>
                <a:ea typeface="Glacial Indifference"/>
                <a:cs typeface="Glacial Indifference"/>
                <a:sym typeface="Glacial Indifference"/>
              </a:rPr>
              <a:t>picting a youth facing challenges such as stress, bullying, or trauma.</a:t>
            </a:r>
          </a:p>
          <a:p>
            <a:pPr algn="just"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Ask participants to observe non-verbal cues, emotions, and reactions.</a:t>
            </a:r>
          </a:p>
          <a:p>
            <a:pPr algn="just"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Facilitate discussion:</a:t>
            </a:r>
          </a:p>
          <a:p>
            <a:pPr algn="just" marL="474983" indent="-237491" lvl="1">
              <a:lnSpc>
                <a:spcPts val="2860"/>
              </a:lnSpc>
              <a:buFont typeface="Arial"/>
              <a:buChar char="•"/>
            </a:pPr>
            <a:r>
              <a:rPr lang="en-US" sz="2200">
                <a:solidFill>
                  <a:srgbClr val="000000"/>
                </a:solidFill>
                <a:latin typeface="Glacial Indifference"/>
                <a:ea typeface="Glacial Indifference"/>
                <a:cs typeface="Glacial Indifference"/>
                <a:sym typeface="Glacial Indifference"/>
              </a:rPr>
              <a:t>How does the young person express emotions?</a:t>
            </a:r>
          </a:p>
          <a:p>
            <a:pPr algn="just" marL="474983" indent="-237491" lvl="1">
              <a:lnSpc>
                <a:spcPts val="2860"/>
              </a:lnSpc>
              <a:buFont typeface="Arial"/>
              <a:buChar char="•"/>
            </a:pPr>
            <a:r>
              <a:rPr lang="en-US" sz="2200">
                <a:solidFill>
                  <a:srgbClr val="000000"/>
                </a:solidFill>
                <a:latin typeface="Glacial Indifference"/>
                <a:ea typeface="Glacial Indifference"/>
                <a:cs typeface="Glacial Indifference"/>
                <a:sym typeface="Glacial Indifference"/>
              </a:rPr>
              <a:t>What interventions could a youth worker apply?</a:t>
            </a:r>
          </a:p>
          <a:p>
            <a:pPr algn="just" marL="474983" indent="-237491" lvl="1">
              <a:lnSpc>
                <a:spcPts val="2860"/>
              </a:lnSpc>
              <a:buFont typeface="Arial"/>
              <a:buChar char="•"/>
            </a:pPr>
            <a:r>
              <a:rPr lang="en-US" sz="2200">
                <a:solidFill>
                  <a:srgbClr val="000000"/>
                </a:solidFill>
                <a:latin typeface="Glacial Indifference"/>
                <a:ea typeface="Glacial Indifference"/>
                <a:cs typeface="Glacial Indifference"/>
                <a:sym typeface="Glacial Indifference"/>
              </a:rPr>
              <a:t>How might cultural context affect responses?</a:t>
            </a:r>
          </a:p>
          <a:p>
            <a:pPr algn="just"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Optionally, have participants create a visual representation or storyboa</a:t>
            </a:r>
            <a:r>
              <a:rPr lang="en-US" sz="2200">
                <a:solidFill>
                  <a:srgbClr val="000000"/>
                </a:solidFill>
                <a:latin typeface="Glacial Indifference"/>
                <a:ea typeface="Glacial Indifference"/>
                <a:cs typeface="Glacial Indifference"/>
                <a:sym typeface="Glacial Indifference"/>
              </a:rPr>
              <a:t>rd of key m</a:t>
            </a:r>
            <a:r>
              <a:rPr lang="en-US" sz="2200">
                <a:solidFill>
                  <a:srgbClr val="000000"/>
                </a:solidFill>
                <a:latin typeface="Glacial Indifference"/>
                <a:ea typeface="Glacial Indifference"/>
                <a:cs typeface="Glacial Indifference"/>
                <a:sym typeface="Glacial Indifference"/>
              </a:rPr>
              <a:t>oments from the film and discuss insights.</a:t>
            </a:r>
          </a:p>
          <a:p>
            <a:pPr algn="just">
              <a:lnSpc>
                <a:spcPts val="2860"/>
              </a:lnSpc>
            </a:pPr>
          </a:p>
          <a:p>
            <a:pPr algn="just">
              <a:lnSpc>
                <a:spcPts val="2860"/>
              </a:lnSpc>
            </a:pPr>
          </a:p>
        </p:txBody>
      </p:sp>
      <p:sp>
        <p:nvSpPr>
          <p:cNvPr name="Freeform 21" id="21"/>
          <p:cNvSpPr/>
          <p:nvPr/>
        </p:nvSpPr>
        <p:spPr>
          <a:xfrm flipH="false" flipV="false" rot="0">
            <a:off x="-166" y="9566083"/>
            <a:ext cx="18288000" cy="8229600"/>
          </a:xfrm>
          <a:custGeom>
            <a:avLst/>
            <a:gdLst/>
            <a:ahLst/>
            <a:cxnLst/>
            <a:rect r="r" b="b" t="t" l="l"/>
            <a:pathLst>
              <a:path h="8229600" w="18288000">
                <a:moveTo>
                  <a:pt x="0" y="0"/>
                </a:moveTo>
                <a:lnTo>
                  <a:pt x="18288000" y="0"/>
                </a:lnTo>
                <a:lnTo>
                  <a:pt x="18288000" y="8229600"/>
                </a:lnTo>
                <a:lnTo>
                  <a:pt x="0" y="8229600"/>
                </a:lnTo>
                <a:lnTo>
                  <a:pt x="0" y="0"/>
                </a:lnTo>
                <a:close/>
              </a:path>
            </a:pathLst>
          </a:custGeom>
          <a:blipFill>
            <a:blip r:embed="rId2"/>
            <a:stretch>
              <a:fillRect l="0" t="-61111" r="0" b="-61111"/>
            </a:stretch>
          </a:blipFill>
        </p:spPr>
      </p:sp>
      <p:sp>
        <p:nvSpPr>
          <p:cNvPr name="TextBox 22" id="22"/>
          <p:cNvSpPr txBox="true"/>
          <p:nvPr/>
        </p:nvSpPr>
        <p:spPr>
          <a:xfrm rot="0">
            <a:off x="8288061" y="676141"/>
            <a:ext cx="9249497" cy="2346324"/>
          </a:xfrm>
          <a:prstGeom prst="rect">
            <a:avLst/>
          </a:prstGeom>
        </p:spPr>
        <p:txBody>
          <a:bodyPr anchor="t" rtlCol="false" tIns="0" lIns="0" bIns="0" rIns="0">
            <a:spAutoFit/>
          </a:bodyPr>
          <a:lstStyle/>
          <a:p>
            <a:pPr algn="ctr" marL="2158995" indent="-1079497" lvl="1">
              <a:lnSpc>
                <a:spcPts val="8899"/>
              </a:lnSpc>
              <a:buFont typeface="Arial"/>
              <a:buChar char="•"/>
            </a:pPr>
            <a:r>
              <a:rPr lang="en-US" sz="9999">
                <a:solidFill>
                  <a:srgbClr val="000000"/>
                </a:solidFill>
                <a:latin typeface="Bellaboo"/>
                <a:ea typeface="Bellaboo"/>
                <a:cs typeface="Bellaboo"/>
                <a:sym typeface="Bellaboo"/>
              </a:rPr>
              <a:t>Film Analysis Exercise </a:t>
            </a:r>
          </a:p>
        </p:txBody>
      </p:sp>
      <p:sp>
        <p:nvSpPr>
          <p:cNvPr name="TextBox 23" id="23"/>
          <p:cNvSpPr txBox="true"/>
          <p:nvPr/>
        </p:nvSpPr>
        <p:spPr>
          <a:xfrm rot="0">
            <a:off x="1028563" y="571076"/>
            <a:ext cx="8903818" cy="2858643"/>
          </a:xfrm>
          <a:prstGeom prst="rect">
            <a:avLst/>
          </a:prstGeom>
        </p:spPr>
        <p:txBody>
          <a:bodyPr anchor="t" rtlCol="false" tIns="0" lIns="0" bIns="0" rIns="0">
            <a:spAutoFit/>
          </a:bodyPr>
          <a:lstStyle/>
          <a:p>
            <a:pPr algn="l">
              <a:lnSpc>
                <a:spcPts val="7581"/>
              </a:lnSpc>
            </a:pPr>
            <a:r>
              <a:rPr lang="en-US" b="true" sz="5700">
                <a:solidFill>
                  <a:srgbClr val="000000"/>
                </a:solidFill>
                <a:latin typeface="Glacial Indifference Bold"/>
                <a:ea typeface="Glacial Indifference Bold"/>
                <a:cs typeface="Glacial Indifference Bold"/>
                <a:sym typeface="Glacial Indifference Bold"/>
              </a:rPr>
              <a:t>6. CREATIVE AND ART-BASED TECHNIQUES</a:t>
            </a:r>
          </a:p>
          <a:p>
            <a:pPr algn="l">
              <a:lnSpc>
                <a:spcPts val="7581"/>
              </a:lnSpc>
            </a:pPr>
          </a:p>
        </p:txBody>
      </p:sp>
      <p:grpSp>
        <p:nvGrpSpPr>
          <p:cNvPr name="Group 24" id="24"/>
          <p:cNvGrpSpPr/>
          <p:nvPr/>
        </p:nvGrpSpPr>
        <p:grpSpPr>
          <a:xfrm rot="0">
            <a:off x="1028563" y="7482177"/>
            <a:ext cx="5960858" cy="745107"/>
            <a:chOff x="0" y="0"/>
            <a:chExt cx="7947810" cy="993476"/>
          </a:xfrm>
        </p:grpSpPr>
        <p:grpSp>
          <p:nvGrpSpPr>
            <p:cNvPr name="Group 25" id="25"/>
            <p:cNvGrpSpPr/>
            <p:nvPr/>
          </p:nvGrpSpPr>
          <p:grpSpPr>
            <a:xfrm rot="0">
              <a:off x="0" y="0"/>
              <a:ext cx="7947810" cy="993476"/>
              <a:chOff x="0" y="0"/>
              <a:chExt cx="2006914" cy="250864"/>
            </a:xfrm>
          </p:grpSpPr>
          <p:sp>
            <p:nvSpPr>
              <p:cNvPr name="Freeform 26" id="26"/>
              <p:cNvSpPr/>
              <p:nvPr/>
            </p:nvSpPr>
            <p:spPr>
              <a:xfrm flipH="false" flipV="false" rot="0">
                <a:off x="0" y="0"/>
                <a:ext cx="2006914" cy="250864"/>
              </a:xfrm>
              <a:custGeom>
                <a:avLst/>
                <a:gdLst/>
                <a:ahLst/>
                <a:cxnLst/>
                <a:rect r="r" b="b" t="t" l="l"/>
                <a:pathLst>
                  <a:path h="250864" w="2006914">
                    <a:moveTo>
                      <a:pt x="51816" y="0"/>
                    </a:moveTo>
                    <a:lnTo>
                      <a:pt x="1955098" y="0"/>
                    </a:lnTo>
                    <a:cubicBezTo>
                      <a:pt x="1983715" y="0"/>
                      <a:pt x="2006914" y="23199"/>
                      <a:pt x="2006914" y="51816"/>
                    </a:cubicBezTo>
                    <a:lnTo>
                      <a:pt x="2006914" y="199048"/>
                    </a:lnTo>
                    <a:cubicBezTo>
                      <a:pt x="2006914" y="212791"/>
                      <a:pt x="2001454" y="225970"/>
                      <a:pt x="1991737" y="235688"/>
                    </a:cubicBezTo>
                    <a:cubicBezTo>
                      <a:pt x="1982020" y="245405"/>
                      <a:pt x="1968840" y="250864"/>
                      <a:pt x="1955098" y="250864"/>
                    </a:cubicBezTo>
                    <a:lnTo>
                      <a:pt x="51816" y="250864"/>
                    </a:lnTo>
                    <a:cubicBezTo>
                      <a:pt x="38074" y="250864"/>
                      <a:pt x="24894" y="245405"/>
                      <a:pt x="15177" y="235688"/>
                    </a:cubicBezTo>
                    <a:cubicBezTo>
                      <a:pt x="5459" y="225970"/>
                      <a:pt x="0" y="212791"/>
                      <a:pt x="0" y="199048"/>
                    </a:cubicBezTo>
                    <a:lnTo>
                      <a:pt x="0" y="51816"/>
                    </a:lnTo>
                    <a:cubicBezTo>
                      <a:pt x="0" y="23199"/>
                      <a:pt x="23199" y="0"/>
                      <a:pt x="51816" y="0"/>
                    </a:cubicBezTo>
                    <a:close/>
                  </a:path>
                </a:pathLst>
              </a:custGeom>
              <a:solidFill>
                <a:srgbClr val="66CF7B"/>
              </a:solidFill>
            </p:spPr>
          </p:sp>
          <p:sp>
            <p:nvSpPr>
              <p:cNvPr name="TextBox 27" id="27"/>
              <p:cNvSpPr txBox="true"/>
              <p:nvPr/>
            </p:nvSpPr>
            <p:spPr>
              <a:xfrm>
                <a:off x="0" y="-28575"/>
                <a:ext cx="2006914" cy="279439"/>
              </a:xfrm>
              <a:prstGeom prst="rect">
                <a:avLst/>
              </a:prstGeom>
            </p:spPr>
            <p:txBody>
              <a:bodyPr anchor="ctr" rtlCol="false" tIns="50800" lIns="50800" bIns="50800" rIns="50800"/>
              <a:lstStyle/>
              <a:p>
                <a:pPr algn="ctr">
                  <a:lnSpc>
                    <a:spcPts val="3249"/>
                  </a:lnSpc>
                </a:pPr>
              </a:p>
            </p:txBody>
          </p:sp>
        </p:grpSp>
        <p:sp>
          <p:nvSpPr>
            <p:cNvPr name="TextBox 28" id="28"/>
            <p:cNvSpPr txBox="true"/>
            <p:nvPr/>
          </p:nvSpPr>
          <p:spPr>
            <a:xfrm rot="0">
              <a:off x="0" y="174268"/>
              <a:ext cx="7947810" cy="635415"/>
            </a:xfrm>
            <a:prstGeom prst="rect">
              <a:avLst/>
            </a:prstGeom>
          </p:spPr>
          <p:txBody>
            <a:bodyPr anchor="t" rtlCol="false" tIns="0" lIns="0" bIns="0" rIns="0">
              <a:spAutoFit/>
            </a:bodyPr>
            <a:lstStyle/>
            <a:p>
              <a:pPr algn="ctr" marL="0" indent="0" lvl="0">
                <a:lnSpc>
                  <a:spcPts val="3754"/>
                </a:lnSpc>
                <a:spcBef>
                  <a:spcPct val="0"/>
                </a:spcBef>
              </a:pPr>
              <a:r>
                <a:rPr lang="en-US" b="true" sz="3129">
                  <a:solidFill>
                    <a:srgbClr val="000000"/>
                  </a:solidFill>
                  <a:latin typeface="Glacial Indifference Bold"/>
                  <a:ea typeface="Glacial Indifference Bold"/>
                  <a:cs typeface="Glacial Indifference Bold"/>
                  <a:sym typeface="Glacial Indifference Bold"/>
                </a:rPr>
                <a:t>OUTCOME</a:t>
              </a:r>
            </a:p>
          </p:txBody>
        </p:sp>
      </p:grpSp>
      <p:sp>
        <p:nvSpPr>
          <p:cNvPr name="Freeform 29" id="29"/>
          <p:cNvSpPr/>
          <p:nvPr/>
        </p:nvSpPr>
        <p:spPr>
          <a:xfrm flipH="false" flipV="false" rot="0">
            <a:off x="14924581" y="8882845"/>
            <a:ext cx="3363253" cy="683238"/>
          </a:xfrm>
          <a:custGeom>
            <a:avLst/>
            <a:gdLst/>
            <a:ahLst/>
            <a:cxnLst/>
            <a:rect r="r" b="b" t="t" l="l"/>
            <a:pathLst>
              <a:path h="683238" w="3363253">
                <a:moveTo>
                  <a:pt x="0" y="0"/>
                </a:moveTo>
                <a:lnTo>
                  <a:pt x="3363253" y="0"/>
                </a:lnTo>
                <a:lnTo>
                  <a:pt x="3363253" y="683238"/>
                </a:lnTo>
                <a:lnTo>
                  <a:pt x="0" y="683238"/>
                </a:lnTo>
                <a:lnTo>
                  <a:pt x="0" y="0"/>
                </a:lnTo>
                <a:close/>
              </a:path>
            </a:pathLst>
          </a:custGeom>
          <a:blipFill>
            <a:blip r:embed="rId3"/>
            <a:stretch>
              <a:fillRect l="0" t="0" r="0" b="-9526"/>
            </a:stretch>
          </a:blipFill>
        </p:spPr>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AF8EE"/>
        </a:solidFill>
      </p:bgPr>
    </p:bg>
    <p:spTree>
      <p:nvGrpSpPr>
        <p:cNvPr id="1" name=""/>
        <p:cNvGrpSpPr/>
        <p:nvPr/>
      </p:nvGrpSpPr>
      <p:grpSpPr>
        <a:xfrm>
          <a:off x="0" y="0"/>
          <a:ext cx="0" cy="0"/>
          <a:chOff x="0" y="0"/>
          <a:chExt cx="0" cy="0"/>
        </a:xfrm>
      </p:grpSpPr>
      <p:grpSp>
        <p:nvGrpSpPr>
          <p:cNvPr name="Group 2" id="2"/>
          <p:cNvGrpSpPr/>
          <p:nvPr/>
        </p:nvGrpSpPr>
        <p:grpSpPr>
          <a:xfrm rot="0">
            <a:off x="1028700" y="3494237"/>
            <a:ext cx="5960858" cy="745107"/>
            <a:chOff x="0" y="0"/>
            <a:chExt cx="7947810" cy="993476"/>
          </a:xfrm>
        </p:grpSpPr>
        <p:grpSp>
          <p:nvGrpSpPr>
            <p:cNvPr name="Group 3" id="3"/>
            <p:cNvGrpSpPr/>
            <p:nvPr/>
          </p:nvGrpSpPr>
          <p:grpSpPr>
            <a:xfrm rot="0">
              <a:off x="0" y="0"/>
              <a:ext cx="7947810" cy="993476"/>
              <a:chOff x="0" y="0"/>
              <a:chExt cx="2006914" cy="250864"/>
            </a:xfrm>
          </p:grpSpPr>
          <p:sp>
            <p:nvSpPr>
              <p:cNvPr name="Freeform 4" id="4"/>
              <p:cNvSpPr/>
              <p:nvPr/>
            </p:nvSpPr>
            <p:spPr>
              <a:xfrm flipH="false" flipV="false" rot="0">
                <a:off x="0" y="0"/>
                <a:ext cx="2006914" cy="250864"/>
              </a:xfrm>
              <a:custGeom>
                <a:avLst/>
                <a:gdLst/>
                <a:ahLst/>
                <a:cxnLst/>
                <a:rect r="r" b="b" t="t" l="l"/>
                <a:pathLst>
                  <a:path h="250864" w="2006914">
                    <a:moveTo>
                      <a:pt x="51816" y="0"/>
                    </a:moveTo>
                    <a:lnTo>
                      <a:pt x="1955098" y="0"/>
                    </a:lnTo>
                    <a:cubicBezTo>
                      <a:pt x="1983715" y="0"/>
                      <a:pt x="2006914" y="23199"/>
                      <a:pt x="2006914" y="51816"/>
                    </a:cubicBezTo>
                    <a:lnTo>
                      <a:pt x="2006914" y="199048"/>
                    </a:lnTo>
                    <a:cubicBezTo>
                      <a:pt x="2006914" y="212791"/>
                      <a:pt x="2001454" y="225970"/>
                      <a:pt x="1991737" y="235688"/>
                    </a:cubicBezTo>
                    <a:cubicBezTo>
                      <a:pt x="1982020" y="245405"/>
                      <a:pt x="1968840" y="250864"/>
                      <a:pt x="1955098" y="250864"/>
                    </a:cubicBezTo>
                    <a:lnTo>
                      <a:pt x="51816" y="250864"/>
                    </a:lnTo>
                    <a:cubicBezTo>
                      <a:pt x="38074" y="250864"/>
                      <a:pt x="24894" y="245405"/>
                      <a:pt x="15177" y="235688"/>
                    </a:cubicBezTo>
                    <a:cubicBezTo>
                      <a:pt x="5459" y="225970"/>
                      <a:pt x="0" y="212791"/>
                      <a:pt x="0" y="199048"/>
                    </a:cubicBezTo>
                    <a:lnTo>
                      <a:pt x="0" y="51816"/>
                    </a:lnTo>
                    <a:cubicBezTo>
                      <a:pt x="0" y="23199"/>
                      <a:pt x="23199" y="0"/>
                      <a:pt x="51816" y="0"/>
                    </a:cubicBezTo>
                    <a:close/>
                  </a:path>
                </a:pathLst>
              </a:custGeom>
              <a:solidFill>
                <a:srgbClr val="66CF7B"/>
              </a:solidFill>
            </p:spPr>
          </p:sp>
          <p:sp>
            <p:nvSpPr>
              <p:cNvPr name="TextBox 5" id="5"/>
              <p:cNvSpPr txBox="true"/>
              <p:nvPr/>
            </p:nvSpPr>
            <p:spPr>
              <a:xfrm>
                <a:off x="0" y="-19050"/>
                <a:ext cx="2006914" cy="269914"/>
              </a:xfrm>
              <a:prstGeom prst="rect">
                <a:avLst/>
              </a:prstGeom>
            </p:spPr>
            <p:txBody>
              <a:bodyPr anchor="ctr" rtlCol="false" tIns="50800" lIns="50800" bIns="50800" rIns="50800"/>
              <a:lstStyle/>
              <a:p>
                <a:pPr algn="ctr">
                  <a:lnSpc>
                    <a:spcPts val="3250"/>
                  </a:lnSpc>
                </a:pPr>
              </a:p>
            </p:txBody>
          </p:sp>
        </p:grpSp>
        <p:sp>
          <p:nvSpPr>
            <p:cNvPr name="TextBox 6" id="6"/>
            <p:cNvSpPr txBox="true"/>
            <p:nvPr/>
          </p:nvSpPr>
          <p:spPr>
            <a:xfrm rot="0">
              <a:off x="0" y="174268"/>
              <a:ext cx="7947810" cy="635415"/>
            </a:xfrm>
            <a:prstGeom prst="rect">
              <a:avLst/>
            </a:prstGeom>
          </p:spPr>
          <p:txBody>
            <a:bodyPr anchor="t" rtlCol="false" tIns="0" lIns="0" bIns="0" rIns="0">
              <a:spAutoFit/>
            </a:bodyPr>
            <a:lstStyle/>
            <a:p>
              <a:pPr algn="ctr" marL="0" indent="0" lvl="0">
                <a:lnSpc>
                  <a:spcPts val="3754"/>
                </a:lnSpc>
                <a:spcBef>
                  <a:spcPct val="0"/>
                </a:spcBef>
              </a:pPr>
              <a:r>
                <a:rPr lang="en-US" b="true" sz="3129">
                  <a:solidFill>
                    <a:srgbClr val="000000"/>
                  </a:solidFill>
                  <a:latin typeface="Glacial Indifference Bold"/>
                  <a:ea typeface="Glacial Indifference Bold"/>
                  <a:cs typeface="Glacial Indifference Bold"/>
                  <a:sym typeface="Glacial Indifference Bold"/>
                </a:rPr>
                <a:t>PURPOSE</a:t>
              </a:r>
            </a:p>
          </p:txBody>
        </p:sp>
      </p:grpSp>
      <p:grpSp>
        <p:nvGrpSpPr>
          <p:cNvPr name="Group 7" id="7"/>
          <p:cNvGrpSpPr/>
          <p:nvPr/>
        </p:nvGrpSpPr>
        <p:grpSpPr>
          <a:xfrm rot="0">
            <a:off x="10374700" y="3429719"/>
            <a:ext cx="5960858" cy="745107"/>
            <a:chOff x="0" y="0"/>
            <a:chExt cx="7947810" cy="993476"/>
          </a:xfrm>
        </p:grpSpPr>
        <p:grpSp>
          <p:nvGrpSpPr>
            <p:cNvPr name="Group 8" id="8"/>
            <p:cNvGrpSpPr/>
            <p:nvPr/>
          </p:nvGrpSpPr>
          <p:grpSpPr>
            <a:xfrm rot="0">
              <a:off x="0" y="0"/>
              <a:ext cx="7947810" cy="993476"/>
              <a:chOff x="0" y="0"/>
              <a:chExt cx="2006914" cy="250864"/>
            </a:xfrm>
          </p:grpSpPr>
          <p:sp>
            <p:nvSpPr>
              <p:cNvPr name="Freeform 9" id="9"/>
              <p:cNvSpPr/>
              <p:nvPr/>
            </p:nvSpPr>
            <p:spPr>
              <a:xfrm flipH="false" flipV="false" rot="0">
                <a:off x="0" y="0"/>
                <a:ext cx="2006914" cy="250864"/>
              </a:xfrm>
              <a:custGeom>
                <a:avLst/>
                <a:gdLst/>
                <a:ahLst/>
                <a:cxnLst/>
                <a:rect r="r" b="b" t="t" l="l"/>
                <a:pathLst>
                  <a:path h="250864" w="2006914">
                    <a:moveTo>
                      <a:pt x="51816" y="0"/>
                    </a:moveTo>
                    <a:lnTo>
                      <a:pt x="1955098" y="0"/>
                    </a:lnTo>
                    <a:cubicBezTo>
                      <a:pt x="1983715" y="0"/>
                      <a:pt x="2006914" y="23199"/>
                      <a:pt x="2006914" y="51816"/>
                    </a:cubicBezTo>
                    <a:lnTo>
                      <a:pt x="2006914" y="199048"/>
                    </a:lnTo>
                    <a:cubicBezTo>
                      <a:pt x="2006914" y="212791"/>
                      <a:pt x="2001454" y="225970"/>
                      <a:pt x="1991737" y="235688"/>
                    </a:cubicBezTo>
                    <a:cubicBezTo>
                      <a:pt x="1982020" y="245405"/>
                      <a:pt x="1968840" y="250864"/>
                      <a:pt x="1955098" y="250864"/>
                    </a:cubicBezTo>
                    <a:lnTo>
                      <a:pt x="51816" y="250864"/>
                    </a:lnTo>
                    <a:cubicBezTo>
                      <a:pt x="38074" y="250864"/>
                      <a:pt x="24894" y="245405"/>
                      <a:pt x="15177" y="235688"/>
                    </a:cubicBezTo>
                    <a:cubicBezTo>
                      <a:pt x="5459" y="225970"/>
                      <a:pt x="0" y="212791"/>
                      <a:pt x="0" y="199048"/>
                    </a:cubicBezTo>
                    <a:lnTo>
                      <a:pt x="0" y="51816"/>
                    </a:lnTo>
                    <a:cubicBezTo>
                      <a:pt x="0" y="23199"/>
                      <a:pt x="23199" y="0"/>
                      <a:pt x="51816" y="0"/>
                    </a:cubicBezTo>
                    <a:close/>
                  </a:path>
                </a:pathLst>
              </a:custGeom>
              <a:solidFill>
                <a:srgbClr val="66CF7B"/>
              </a:solidFill>
            </p:spPr>
          </p:sp>
          <p:sp>
            <p:nvSpPr>
              <p:cNvPr name="TextBox 10" id="10"/>
              <p:cNvSpPr txBox="true"/>
              <p:nvPr/>
            </p:nvSpPr>
            <p:spPr>
              <a:xfrm>
                <a:off x="0" y="-28575"/>
                <a:ext cx="2006914" cy="279439"/>
              </a:xfrm>
              <a:prstGeom prst="rect">
                <a:avLst/>
              </a:prstGeom>
            </p:spPr>
            <p:txBody>
              <a:bodyPr anchor="ctr" rtlCol="false" tIns="50800" lIns="50800" bIns="50800" rIns="50800"/>
              <a:lstStyle/>
              <a:p>
                <a:pPr algn="ctr">
                  <a:lnSpc>
                    <a:spcPts val="3249"/>
                  </a:lnSpc>
                </a:pPr>
              </a:p>
            </p:txBody>
          </p:sp>
        </p:grpSp>
        <p:sp>
          <p:nvSpPr>
            <p:cNvPr name="TextBox 11" id="11"/>
            <p:cNvSpPr txBox="true"/>
            <p:nvPr/>
          </p:nvSpPr>
          <p:spPr>
            <a:xfrm rot="0">
              <a:off x="0" y="174268"/>
              <a:ext cx="7947810" cy="635415"/>
            </a:xfrm>
            <a:prstGeom prst="rect">
              <a:avLst/>
            </a:prstGeom>
          </p:spPr>
          <p:txBody>
            <a:bodyPr anchor="t" rtlCol="false" tIns="0" lIns="0" bIns="0" rIns="0">
              <a:spAutoFit/>
            </a:bodyPr>
            <a:lstStyle/>
            <a:p>
              <a:pPr algn="ctr" marL="0" indent="0" lvl="0">
                <a:lnSpc>
                  <a:spcPts val="3754"/>
                </a:lnSpc>
                <a:spcBef>
                  <a:spcPct val="0"/>
                </a:spcBef>
              </a:pPr>
              <a:r>
                <a:rPr lang="en-US" b="true" sz="3129">
                  <a:solidFill>
                    <a:srgbClr val="000000"/>
                  </a:solidFill>
                  <a:latin typeface="Glacial Indifference Bold"/>
                  <a:ea typeface="Glacial Indifference Bold"/>
                  <a:cs typeface="Glacial Indifference Bold"/>
                  <a:sym typeface="Glacial Indifference Bold"/>
                </a:rPr>
                <a:t>STEP-BY-STEP</a:t>
              </a:r>
            </a:p>
          </p:txBody>
        </p:sp>
      </p:grpSp>
      <p:grpSp>
        <p:nvGrpSpPr>
          <p:cNvPr name="Group 12" id="12"/>
          <p:cNvGrpSpPr/>
          <p:nvPr/>
        </p:nvGrpSpPr>
        <p:grpSpPr>
          <a:xfrm rot="0">
            <a:off x="1028563" y="5454354"/>
            <a:ext cx="5960858" cy="745107"/>
            <a:chOff x="0" y="0"/>
            <a:chExt cx="7947810" cy="993476"/>
          </a:xfrm>
        </p:grpSpPr>
        <p:grpSp>
          <p:nvGrpSpPr>
            <p:cNvPr name="Group 13" id="13"/>
            <p:cNvGrpSpPr/>
            <p:nvPr/>
          </p:nvGrpSpPr>
          <p:grpSpPr>
            <a:xfrm rot="0">
              <a:off x="0" y="0"/>
              <a:ext cx="7947810" cy="993476"/>
              <a:chOff x="0" y="0"/>
              <a:chExt cx="2006914" cy="250864"/>
            </a:xfrm>
          </p:grpSpPr>
          <p:sp>
            <p:nvSpPr>
              <p:cNvPr name="Freeform 14" id="14"/>
              <p:cNvSpPr/>
              <p:nvPr/>
            </p:nvSpPr>
            <p:spPr>
              <a:xfrm flipH="false" flipV="false" rot="0">
                <a:off x="0" y="0"/>
                <a:ext cx="2006914" cy="250864"/>
              </a:xfrm>
              <a:custGeom>
                <a:avLst/>
                <a:gdLst/>
                <a:ahLst/>
                <a:cxnLst/>
                <a:rect r="r" b="b" t="t" l="l"/>
                <a:pathLst>
                  <a:path h="250864" w="2006914">
                    <a:moveTo>
                      <a:pt x="51816" y="0"/>
                    </a:moveTo>
                    <a:lnTo>
                      <a:pt x="1955098" y="0"/>
                    </a:lnTo>
                    <a:cubicBezTo>
                      <a:pt x="1983715" y="0"/>
                      <a:pt x="2006914" y="23199"/>
                      <a:pt x="2006914" y="51816"/>
                    </a:cubicBezTo>
                    <a:lnTo>
                      <a:pt x="2006914" y="199048"/>
                    </a:lnTo>
                    <a:cubicBezTo>
                      <a:pt x="2006914" y="212791"/>
                      <a:pt x="2001454" y="225970"/>
                      <a:pt x="1991737" y="235688"/>
                    </a:cubicBezTo>
                    <a:cubicBezTo>
                      <a:pt x="1982020" y="245405"/>
                      <a:pt x="1968840" y="250864"/>
                      <a:pt x="1955098" y="250864"/>
                    </a:cubicBezTo>
                    <a:lnTo>
                      <a:pt x="51816" y="250864"/>
                    </a:lnTo>
                    <a:cubicBezTo>
                      <a:pt x="38074" y="250864"/>
                      <a:pt x="24894" y="245405"/>
                      <a:pt x="15177" y="235688"/>
                    </a:cubicBezTo>
                    <a:cubicBezTo>
                      <a:pt x="5459" y="225970"/>
                      <a:pt x="0" y="212791"/>
                      <a:pt x="0" y="199048"/>
                    </a:cubicBezTo>
                    <a:lnTo>
                      <a:pt x="0" y="51816"/>
                    </a:lnTo>
                    <a:cubicBezTo>
                      <a:pt x="0" y="23199"/>
                      <a:pt x="23199" y="0"/>
                      <a:pt x="51816" y="0"/>
                    </a:cubicBezTo>
                    <a:close/>
                  </a:path>
                </a:pathLst>
              </a:custGeom>
              <a:solidFill>
                <a:srgbClr val="66CF7B"/>
              </a:solidFill>
            </p:spPr>
          </p:sp>
          <p:sp>
            <p:nvSpPr>
              <p:cNvPr name="TextBox 15" id="15"/>
              <p:cNvSpPr txBox="true"/>
              <p:nvPr/>
            </p:nvSpPr>
            <p:spPr>
              <a:xfrm>
                <a:off x="0" y="-28575"/>
                <a:ext cx="2006914" cy="279439"/>
              </a:xfrm>
              <a:prstGeom prst="rect">
                <a:avLst/>
              </a:prstGeom>
            </p:spPr>
            <p:txBody>
              <a:bodyPr anchor="ctr" rtlCol="false" tIns="50800" lIns="50800" bIns="50800" rIns="50800"/>
              <a:lstStyle/>
              <a:p>
                <a:pPr algn="ctr">
                  <a:lnSpc>
                    <a:spcPts val="3249"/>
                  </a:lnSpc>
                </a:pPr>
              </a:p>
            </p:txBody>
          </p:sp>
        </p:grpSp>
        <p:sp>
          <p:nvSpPr>
            <p:cNvPr name="TextBox 16" id="16"/>
            <p:cNvSpPr txBox="true"/>
            <p:nvPr/>
          </p:nvSpPr>
          <p:spPr>
            <a:xfrm rot="0">
              <a:off x="0" y="174268"/>
              <a:ext cx="7947810" cy="635415"/>
            </a:xfrm>
            <a:prstGeom prst="rect">
              <a:avLst/>
            </a:prstGeom>
          </p:spPr>
          <p:txBody>
            <a:bodyPr anchor="t" rtlCol="false" tIns="0" lIns="0" bIns="0" rIns="0">
              <a:spAutoFit/>
            </a:bodyPr>
            <a:lstStyle/>
            <a:p>
              <a:pPr algn="ctr" marL="0" indent="0" lvl="0">
                <a:lnSpc>
                  <a:spcPts val="3754"/>
                </a:lnSpc>
                <a:spcBef>
                  <a:spcPct val="0"/>
                </a:spcBef>
              </a:pPr>
              <a:r>
                <a:rPr lang="en-US" b="true" sz="3129">
                  <a:solidFill>
                    <a:srgbClr val="000000"/>
                  </a:solidFill>
                  <a:latin typeface="Glacial Indifference Bold"/>
                  <a:ea typeface="Glacial Indifference Bold"/>
                  <a:cs typeface="Glacial Indifference Bold"/>
                  <a:sym typeface="Glacial Indifference Bold"/>
                </a:rPr>
                <a:t>RESOURCES</a:t>
              </a:r>
            </a:p>
          </p:txBody>
        </p:sp>
      </p:grpSp>
      <p:sp>
        <p:nvSpPr>
          <p:cNvPr name="TextBox 17" id="17"/>
          <p:cNvSpPr txBox="true"/>
          <p:nvPr/>
        </p:nvSpPr>
        <p:spPr>
          <a:xfrm rot="0">
            <a:off x="522072" y="6170887"/>
            <a:ext cx="7845573" cy="724535"/>
          </a:xfrm>
          <a:prstGeom prst="rect">
            <a:avLst/>
          </a:prstGeom>
        </p:spPr>
        <p:txBody>
          <a:bodyPr anchor="t" rtlCol="false" tIns="0" lIns="0" bIns="0" rIns="0">
            <a:spAutoFit/>
          </a:bodyPr>
          <a:lstStyle/>
          <a:p>
            <a:pPr algn="l">
              <a:lnSpc>
                <a:spcPts val="2860"/>
              </a:lnSpc>
            </a:pPr>
            <a:r>
              <a:rPr lang="en-US" sz="2200">
                <a:solidFill>
                  <a:srgbClr val="000000"/>
                </a:solidFill>
                <a:latin typeface="Glacial Indifference"/>
                <a:ea typeface="Glacial Indifference"/>
                <a:cs typeface="Glacial Indifference"/>
                <a:sym typeface="Glacial Indifference"/>
              </a:rPr>
              <a:t>Open space for movement.</a:t>
            </a:r>
          </a:p>
          <a:p>
            <a:pPr algn="l">
              <a:lnSpc>
                <a:spcPts val="2860"/>
              </a:lnSpc>
            </a:pPr>
            <a:r>
              <a:rPr lang="en-US" sz="2200">
                <a:solidFill>
                  <a:srgbClr val="000000"/>
                </a:solidFill>
                <a:latin typeface="Glacial Indifference"/>
                <a:ea typeface="Glacial Indifference"/>
                <a:cs typeface="Glacial Indifference"/>
                <a:sym typeface="Glacial Indifference"/>
              </a:rPr>
              <a:t>Music player with speakers (optional)</a:t>
            </a:r>
          </a:p>
        </p:txBody>
      </p:sp>
      <p:sp>
        <p:nvSpPr>
          <p:cNvPr name="TextBox 18" id="18"/>
          <p:cNvSpPr txBox="true"/>
          <p:nvPr/>
        </p:nvSpPr>
        <p:spPr>
          <a:xfrm rot="0">
            <a:off x="199129" y="7961241"/>
            <a:ext cx="7620000" cy="1810385"/>
          </a:xfrm>
          <a:prstGeom prst="rect">
            <a:avLst/>
          </a:prstGeom>
        </p:spPr>
        <p:txBody>
          <a:bodyPr anchor="t" rtlCol="false" tIns="0" lIns="0" bIns="0" rIns="0">
            <a:spAutoFit/>
          </a:bodyPr>
          <a:lstStyle/>
          <a:p>
            <a:pPr algn="ctr">
              <a:lnSpc>
                <a:spcPts val="2860"/>
              </a:lnSpc>
            </a:pPr>
            <a:r>
              <a:rPr lang="en-US" sz="2200">
                <a:solidFill>
                  <a:srgbClr val="000000"/>
                </a:solidFill>
                <a:latin typeface="Glacial Indifference"/>
                <a:ea typeface="Glacial Indifference"/>
                <a:cs typeface="Glacial Indifference"/>
                <a:sym typeface="Glacial Indifference"/>
              </a:rPr>
              <a:t>Participants feel e</a:t>
            </a:r>
            <a:r>
              <a:rPr lang="en-US" sz="2200">
                <a:solidFill>
                  <a:srgbClr val="000000"/>
                </a:solidFill>
                <a:latin typeface="Glacial Indifference"/>
                <a:ea typeface="Glacial Indifference"/>
                <a:cs typeface="Glacial Indifference"/>
                <a:sym typeface="Glacial Indifference"/>
              </a:rPr>
              <a:t>nergized, c</a:t>
            </a:r>
            <a:r>
              <a:rPr lang="en-US" sz="2200">
                <a:solidFill>
                  <a:srgbClr val="000000"/>
                </a:solidFill>
                <a:latin typeface="Glacial Indifference"/>
                <a:ea typeface="Glacial Indifference"/>
                <a:cs typeface="Glacial Indifference"/>
                <a:sym typeface="Glacial Indifference"/>
              </a:rPr>
              <a:t>omfortable, and more engaged in group activities.</a:t>
            </a:r>
          </a:p>
          <a:p>
            <a:pPr algn="ctr">
              <a:lnSpc>
                <a:spcPts val="2860"/>
              </a:lnSpc>
            </a:pPr>
            <a:r>
              <a:rPr lang="en-US" sz="2200">
                <a:solidFill>
                  <a:srgbClr val="000000"/>
                </a:solidFill>
                <a:latin typeface="Glacial Indifference"/>
                <a:ea typeface="Glacial Indifference"/>
                <a:cs typeface="Glacial Indifference"/>
                <a:sym typeface="Glacial Indifference"/>
              </a:rPr>
              <a:t>Builds trust, social cohesion, and readiness for collaborative learning.</a:t>
            </a:r>
          </a:p>
          <a:p>
            <a:pPr algn="ctr">
              <a:lnSpc>
                <a:spcPts val="2860"/>
              </a:lnSpc>
            </a:pPr>
          </a:p>
        </p:txBody>
      </p:sp>
      <p:sp>
        <p:nvSpPr>
          <p:cNvPr name="TextBox 19" id="19"/>
          <p:cNvSpPr txBox="true"/>
          <p:nvPr/>
        </p:nvSpPr>
        <p:spPr>
          <a:xfrm rot="0">
            <a:off x="199129" y="4363169"/>
            <a:ext cx="7620000" cy="1448435"/>
          </a:xfrm>
          <a:prstGeom prst="rect">
            <a:avLst/>
          </a:prstGeom>
        </p:spPr>
        <p:txBody>
          <a:bodyPr anchor="t" rtlCol="false" tIns="0" lIns="0" bIns="0" rIns="0">
            <a:spAutoFit/>
          </a:bodyPr>
          <a:lstStyle/>
          <a:p>
            <a:pPr algn="ctr">
              <a:lnSpc>
                <a:spcPts val="2860"/>
              </a:lnSpc>
            </a:pPr>
            <a:r>
              <a:rPr lang="en-US" sz="2200">
                <a:solidFill>
                  <a:srgbClr val="000000"/>
                </a:solidFill>
                <a:latin typeface="Glacial Indifference"/>
                <a:ea typeface="Glacial Indifference"/>
                <a:cs typeface="Glacial Indifference"/>
                <a:sym typeface="Glacial Indifference"/>
              </a:rPr>
              <a:t>Ene</a:t>
            </a:r>
            <a:r>
              <a:rPr lang="en-US" sz="2200">
                <a:solidFill>
                  <a:srgbClr val="000000"/>
                </a:solidFill>
                <a:latin typeface="Glacial Indifference"/>
                <a:ea typeface="Glacial Indifference"/>
                <a:cs typeface="Glacial Indifference"/>
                <a:sym typeface="Glacial Indifference"/>
              </a:rPr>
              <a:t>rgize participants and </a:t>
            </a:r>
            <a:r>
              <a:rPr lang="en-US" sz="2200">
                <a:solidFill>
                  <a:srgbClr val="000000"/>
                </a:solidFill>
                <a:latin typeface="Glacial Indifference"/>
                <a:ea typeface="Glacial Indifference"/>
                <a:cs typeface="Glacial Indifference"/>
                <a:sym typeface="Glacial Indifference"/>
              </a:rPr>
              <a:t>increase alertness. Encourage engagement, collaboration, and comfort within the group. Promote social interaction, trust-building, and group cohesion.</a:t>
            </a:r>
          </a:p>
          <a:p>
            <a:pPr algn="ctr">
              <a:lnSpc>
                <a:spcPts val="2860"/>
              </a:lnSpc>
            </a:pPr>
          </a:p>
        </p:txBody>
      </p:sp>
      <p:sp>
        <p:nvSpPr>
          <p:cNvPr name="TextBox 20" id="20"/>
          <p:cNvSpPr txBox="true"/>
          <p:nvPr/>
        </p:nvSpPr>
        <p:spPr>
          <a:xfrm rot="0">
            <a:off x="7819129" y="4515569"/>
            <a:ext cx="10059845" cy="4344035"/>
          </a:xfrm>
          <a:prstGeom prst="rect">
            <a:avLst/>
          </a:prstGeom>
        </p:spPr>
        <p:txBody>
          <a:bodyPr anchor="t" rtlCol="false" tIns="0" lIns="0" bIns="0" rIns="0">
            <a:spAutoFit/>
          </a:bodyPr>
          <a:lstStyle/>
          <a:p>
            <a:pPr algn="just"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Ex</a:t>
            </a:r>
            <a:r>
              <a:rPr lang="en-US" sz="2200">
                <a:solidFill>
                  <a:srgbClr val="000000"/>
                </a:solidFill>
                <a:latin typeface="Glacial Indifference"/>
                <a:ea typeface="Glacial Indifference"/>
                <a:cs typeface="Glacial Indifference"/>
                <a:sym typeface="Glacial Indifference"/>
              </a:rPr>
              <a:t>plain that these activities are designed to energize participants and create a safe, interactive, and engaging environment.</a:t>
            </a:r>
          </a:p>
          <a:p>
            <a:pPr algn="just"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Emphasize that participation is encouraged but voluntary for those who may feel uncomfortable with movement.</a:t>
            </a:r>
          </a:p>
          <a:p>
            <a:pPr algn="just"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Play upbeat m</a:t>
            </a:r>
            <a:r>
              <a:rPr lang="en-US" sz="2200">
                <a:solidFill>
                  <a:srgbClr val="000000"/>
                </a:solidFill>
                <a:latin typeface="Glacial Indifference"/>
                <a:ea typeface="Glacial Indifference"/>
                <a:cs typeface="Glacial Indifference"/>
                <a:sym typeface="Glacial Indifference"/>
              </a:rPr>
              <a:t>usic.</a:t>
            </a:r>
          </a:p>
          <a:p>
            <a:pPr algn="just"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Lead participants through simple stretching, group dance moves,</a:t>
            </a:r>
            <a:r>
              <a:rPr lang="en-US" sz="2200">
                <a:solidFill>
                  <a:srgbClr val="000000"/>
                </a:solidFill>
                <a:latin typeface="Glacial Indifference"/>
                <a:ea typeface="Glacial Indifference"/>
                <a:cs typeface="Glacial Indifference"/>
                <a:sym typeface="Glacial Indifference"/>
              </a:rPr>
              <a:t> or </a:t>
            </a:r>
            <a:r>
              <a:rPr lang="en-US" sz="2200">
                <a:solidFill>
                  <a:srgbClr val="000000"/>
                </a:solidFill>
                <a:latin typeface="Glacial Indifference"/>
                <a:ea typeface="Glacial Indifference"/>
                <a:cs typeface="Glacial Indifference"/>
                <a:sym typeface="Glacial Indifference"/>
              </a:rPr>
              <a:t>coordinated movement exercises.</a:t>
            </a:r>
          </a:p>
          <a:p>
            <a:pPr algn="just"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Encourage participants to express themselves through movement while maintaining respect for personal space.</a:t>
            </a:r>
          </a:p>
          <a:p>
            <a:pPr algn="just"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Optional variation: assign participants</a:t>
            </a:r>
            <a:r>
              <a:rPr lang="en-US" sz="2200">
                <a:solidFill>
                  <a:srgbClr val="000000"/>
                </a:solidFill>
                <a:latin typeface="Glacial Indifference"/>
                <a:ea typeface="Glacial Indifference"/>
                <a:cs typeface="Glacial Indifference"/>
                <a:sym typeface="Glacial Indifference"/>
              </a:rPr>
              <a:t> to </a:t>
            </a:r>
            <a:r>
              <a:rPr lang="en-US" sz="2200">
                <a:solidFill>
                  <a:srgbClr val="000000"/>
                </a:solidFill>
                <a:latin typeface="Glacial Indifference"/>
                <a:ea typeface="Glacial Indifference"/>
                <a:cs typeface="Glacial Indifference"/>
                <a:sym typeface="Glacial Indifference"/>
              </a:rPr>
              <a:t>create their own movement sequence in pairs or small groups.</a:t>
            </a:r>
          </a:p>
          <a:p>
            <a:pPr algn="just">
              <a:lnSpc>
                <a:spcPts val="2860"/>
              </a:lnSpc>
            </a:pPr>
          </a:p>
        </p:txBody>
      </p:sp>
      <p:sp>
        <p:nvSpPr>
          <p:cNvPr name="Freeform 21" id="21"/>
          <p:cNvSpPr/>
          <p:nvPr/>
        </p:nvSpPr>
        <p:spPr>
          <a:xfrm flipH="false" flipV="false" rot="0">
            <a:off x="-166" y="9566083"/>
            <a:ext cx="18288000" cy="8229600"/>
          </a:xfrm>
          <a:custGeom>
            <a:avLst/>
            <a:gdLst/>
            <a:ahLst/>
            <a:cxnLst/>
            <a:rect r="r" b="b" t="t" l="l"/>
            <a:pathLst>
              <a:path h="8229600" w="18288000">
                <a:moveTo>
                  <a:pt x="0" y="0"/>
                </a:moveTo>
                <a:lnTo>
                  <a:pt x="18288000" y="0"/>
                </a:lnTo>
                <a:lnTo>
                  <a:pt x="18288000" y="8229600"/>
                </a:lnTo>
                <a:lnTo>
                  <a:pt x="0" y="8229600"/>
                </a:lnTo>
                <a:lnTo>
                  <a:pt x="0" y="0"/>
                </a:lnTo>
                <a:close/>
              </a:path>
            </a:pathLst>
          </a:custGeom>
          <a:blipFill>
            <a:blip r:embed="rId2"/>
            <a:stretch>
              <a:fillRect l="0" t="-61111" r="0" b="-61111"/>
            </a:stretch>
          </a:blipFill>
        </p:spPr>
      </p:sp>
      <p:sp>
        <p:nvSpPr>
          <p:cNvPr name="TextBox 22" id="22"/>
          <p:cNvSpPr txBox="true"/>
          <p:nvPr/>
        </p:nvSpPr>
        <p:spPr>
          <a:xfrm rot="0">
            <a:off x="1028563" y="571076"/>
            <a:ext cx="9346137" cy="3820668"/>
          </a:xfrm>
          <a:prstGeom prst="rect">
            <a:avLst/>
          </a:prstGeom>
        </p:spPr>
        <p:txBody>
          <a:bodyPr anchor="t" rtlCol="false" tIns="0" lIns="0" bIns="0" rIns="0">
            <a:spAutoFit/>
          </a:bodyPr>
          <a:lstStyle/>
          <a:p>
            <a:pPr algn="l">
              <a:lnSpc>
                <a:spcPts val="7581"/>
              </a:lnSpc>
            </a:pPr>
            <a:r>
              <a:rPr lang="en-US" sz="5700" b="true">
                <a:solidFill>
                  <a:srgbClr val="000000"/>
                </a:solidFill>
                <a:latin typeface="Glacial Indifference Bold"/>
                <a:ea typeface="Glacial Indifference Bold"/>
                <a:cs typeface="Glacial Indifference Bold"/>
                <a:sym typeface="Glacial Indifference Bold"/>
              </a:rPr>
              <a:t>7. EXPERIENTIAL, MOVEMENT, AND ICEBREAKER ACTIVITIES</a:t>
            </a:r>
          </a:p>
          <a:p>
            <a:pPr algn="l">
              <a:lnSpc>
                <a:spcPts val="7581"/>
              </a:lnSpc>
            </a:pPr>
          </a:p>
        </p:txBody>
      </p:sp>
      <p:grpSp>
        <p:nvGrpSpPr>
          <p:cNvPr name="Group 23" id="23"/>
          <p:cNvGrpSpPr/>
          <p:nvPr/>
        </p:nvGrpSpPr>
        <p:grpSpPr>
          <a:xfrm rot="0">
            <a:off x="1028700" y="7088302"/>
            <a:ext cx="5960858" cy="745107"/>
            <a:chOff x="0" y="0"/>
            <a:chExt cx="7947810" cy="993476"/>
          </a:xfrm>
        </p:grpSpPr>
        <p:grpSp>
          <p:nvGrpSpPr>
            <p:cNvPr name="Group 24" id="24"/>
            <p:cNvGrpSpPr/>
            <p:nvPr/>
          </p:nvGrpSpPr>
          <p:grpSpPr>
            <a:xfrm rot="0">
              <a:off x="0" y="0"/>
              <a:ext cx="7947810" cy="993476"/>
              <a:chOff x="0" y="0"/>
              <a:chExt cx="2006914" cy="250864"/>
            </a:xfrm>
          </p:grpSpPr>
          <p:sp>
            <p:nvSpPr>
              <p:cNvPr name="Freeform 25" id="25"/>
              <p:cNvSpPr/>
              <p:nvPr/>
            </p:nvSpPr>
            <p:spPr>
              <a:xfrm flipH="false" flipV="false" rot="0">
                <a:off x="0" y="0"/>
                <a:ext cx="2006914" cy="250864"/>
              </a:xfrm>
              <a:custGeom>
                <a:avLst/>
                <a:gdLst/>
                <a:ahLst/>
                <a:cxnLst/>
                <a:rect r="r" b="b" t="t" l="l"/>
                <a:pathLst>
                  <a:path h="250864" w="2006914">
                    <a:moveTo>
                      <a:pt x="51816" y="0"/>
                    </a:moveTo>
                    <a:lnTo>
                      <a:pt x="1955098" y="0"/>
                    </a:lnTo>
                    <a:cubicBezTo>
                      <a:pt x="1983715" y="0"/>
                      <a:pt x="2006914" y="23199"/>
                      <a:pt x="2006914" y="51816"/>
                    </a:cubicBezTo>
                    <a:lnTo>
                      <a:pt x="2006914" y="199048"/>
                    </a:lnTo>
                    <a:cubicBezTo>
                      <a:pt x="2006914" y="212791"/>
                      <a:pt x="2001454" y="225970"/>
                      <a:pt x="1991737" y="235688"/>
                    </a:cubicBezTo>
                    <a:cubicBezTo>
                      <a:pt x="1982020" y="245405"/>
                      <a:pt x="1968840" y="250864"/>
                      <a:pt x="1955098" y="250864"/>
                    </a:cubicBezTo>
                    <a:lnTo>
                      <a:pt x="51816" y="250864"/>
                    </a:lnTo>
                    <a:cubicBezTo>
                      <a:pt x="38074" y="250864"/>
                      <a:pt x="24894" y="245405"/>
                      <a:pt x="15177" y="235688"/>
                    </a:cubicBezTo>
                    <a:cubicBezTo>
                      <a:pt x="5459" y="225970"/>
                      <a:pt x="0" y="212791"/>
                      <a:pt x="0" y="199048"/>
                    </a:cubicBezTo>
                    <a:lnTo>
                      <a:pt x="0" y="51816"/>
                    </a:lnTo>
                    <a:cubicBezTo>
                      <a:pt x="0" y="23199"/>
                      <a:pt x="23199" y="0"/>
                      <a:pt x="51816" y="0"/>
                    </a:cubicBezTo>
                    <a:close/>
                  </a:path>
                </a:pathLst>
              </a:custGeom>
              <a:solidFill>
                <a:srgbClr val="66CF7B"/>
              </a:solidFill>
            </p:spPr>
          </p:sp>
          <p:sp>
            <p:nvSpPr>
              <p:cNvPr name="TextBox 26" id="26"/>
              <p:cNvSpPr txBox="true"/>
              <p:nvPr/>
            </p:nvSpPr>
            <p:spPr>
              <a:xfrm>
                <a:off x="0" y="-28575"/>
                <a:ext cx="2006914" cy="279439"/>
              </a:xfrm>
              <a:prstGeom prst="rect">
                <a:avLst/>
              </a:prstGeom>
            </p:spPr>
            <p:txBody>
              <a:bodyPr anchor="ctr" rtlCol="false" tIns="50800" lIns="50800" bIns="50800" rIns="50800"/>
              <a:lstStyle/>
              <a:p>
                <a:pPr algn="ctr">
                  <a:lnSpc>
                    <a:spcPts val="3249"/>
                  </a:lnSpc>
                </a:pPr>
              </a:p>
            </p:txBody>
          </p:sp>
        </p:grpSp>
        <p:sp>
          <p:nvSpPr>
            <p:cNvPr name="TextBox 27" id="27"/>
            <p:cNvSpPr txBox="true"/>
            <p:nvPr/>
          </p:nvSpPr>
          <p:spPr>
            <a:xfrm rot="0">
              <a:off x="0" y="174268"/>
              <a:ext cx="7947810" cy="635415"/>
            </a:xfrm>
            <a:prstGeom prst="rect">
              <a:avLst/>
            </a:prstGeom>
          </p:spPr>
          <p:txBody>
            <a:bodyPr anchor="t" rtlCol="false" tIns="0" lIns="0" bIns="0" rIns="0">
              <a:spAutoFit/>
            </a:bodyPr>
            <a:lstStyle/>
            <a:p>
              <a:pPr algn="ctr" marL="0" indent="0" lvl="0">
                <a:lnSpc>
                  <a:spcPts val="3754"/>
                </a:lnSpc>
                <a:spcBef>
                  <a:spcPct val="0"/>
                </a:spcBef>
              </a:pPr>
              <a:r>
                <a:rPr lang="en-US" b="true" sz="3129">
                  <a:solidFill>
                    <a:srgbClr val="000000"/>
                  </a:solidFill>
                  <a:latin typeface="Glacial Indifference Bold"/>
                  <a:ea typeface="Glacial Indifference Bold"/>
                  <a:cs typeface="Glacial Indifference Bold"/>
                  <a:sym typeface="Glacial Indifference Bold"/>
                </a:rPr>
                <a:t>OUTCOME</a:t>
              </a:r>
            </a:p>
          </p:txBody>
        </p:sp>
      </p:grpSp>
      <p:sp>
        <p:nvSpPr>
          <p:cNvPr name="TextBox 28" id="28"/>
          <p:cNvSpPr txBox="true"/>
          <p:nvPr/>
        </p:nvSpPr>
        <p:spPr>
          <a:xfrm rot="0">
            <a:off x="8367645" y="933026"/>
            <a:ext cx="9249497" cy="2346324"/>
          </a:xfrm>
          <a:prstGeom prst="rect">
            <a:avLst/>
          </a:prstGeom>
        </p:spPr>
        <p:txBody>
          <a:bodyPr anchor="t" rtlCol="false" tIns="0" lIns="0" bIns="0" rIns="0">
            <a:spAutoFit/>
          </a:bodyPr>
          <a:lstStyle/>
          <a:p>
            <a:pPr algn="ctr" marL="2158995" indent="-1079497" lvl="1">
              <a:lnSpc>
                <a:spcPts val="8899"/>
              </a:lnSpc>
              <a:buFont typeface="Arial"/>
              <a:buChar char="•"/>
            </a:pPr>
            <a:r>
              <a:rPr lang="en-US" sz="9999">
                <a:solidFill>
                  <a:srgbClr val="000000"/>
                </a:solidFill>
                <a:latin typeface="Bellaboo"/>
                <a:ea typeface="Bellaboo"/>
                <a:cs typeface="Bellaboo"/>
                <a:sym typeface="Bellaboo"/>
              </a:rPr>
              <a:t>Morning Movement or Dance Exercises</a:t>
            </a:r>
          </a:p>
        </p:txBody>
      </p:sp>
      <p:sp>
        <p:nvSpPr>
          <p:cNvPr name="Freeform 29" id="29"/>
          <p:cNvSpPr/>
          <p:nvPr/>
        </p:nvSpPr>
        <p:spPr>
          <a:xfrm flipH="false" flipV="false" rot="0">
            <a:off x="14924581" y="8882845"/>
            <a:ext cx="3363253" cy="683238"/>
          </a:xfrm>
          <a:custGeom>
            <a:avLst/>
            <a:gdLst/>
            <a:ahLst/>
            <a:cxnLst/>
            <a:rect r="r" b="b" t="t" l="l"/>
            <a:pathLst>
              <a:path h="683238" w="3363253">
                <a:moveTo>
                  <a:pt x="0" y="0"/>
                </a:moveTo>
                <a:lnTo>
                  <a:pt x="3363253" y="0"/>
                </a:lnTo>
                <a:lnTo>
                  <a:pt x="3363253" y="683238"/>
                </a:lnTo>
                <a:lnTo>
                  <a:pt x="0" y="683238"/>
                </a:lnTo>
                <a:lnTo>
                  <a:pt x="0" y="0"/>
                </a:lnTo>
                <a:close/>
              </a:path>
            </a:pathLst>
          </a:custGeom>
          <a:blipFill>
            <a:blip r:embed="rId3"/>
            <a:stretch>
              <a:fillRect l="0" t="0" r="0" b="-9526"/>
            </a:stretch>
          </a:blipFill>
        </p:spPr>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AF8EE"/>
        </a:solidFill>
      </p:bgPr>
    </p:bg>
    <p:spTree>
      <p:nvGrpSpPr>
        <p:cNvPr id="1" name=""/>
        <p:cNvGrpSpPr/>
        <p:nvPr/>
      </p:nvGrpSpPr>
      <p:grpSpPr>
        <a:xfrm>
          <a:off x="0" y="0"/>
          <a:ext cx="0" cy="0"/>
          <a:chOff x="0" y="0"/>
          <a:chExt cx="0" cy="0"/>
        </a:xfrm>
      </p:grpSpPr>
      <p:grpSp>
        <p:nvGrpSpPr>
          <p:cNvPr name="Group 2" id="2"/>
          <p:cNvGrpSpPr/>
          <p:nvPr/>
        </p:nvGrpSpPr>
        <p:grpSpPr>
          <a:xfrm rot="0">
            <a:off x="1028700" y="3494237"/>
            <a:ext cx="5960858" cy="745107"/>
            <a:chOff x="0" y="0"/>
            <a:chExt cx="7947810" cy="993476"/>
          </a:xfrm>
        </p:grpSpPr>
        <p:grpSp>
          <p:nvGrpSpPr>
            <p:cNvPr name="Group 3" id="3"/>
            <p:cNvGrpSpPr/>
            <p:nvPr/>
          </p:nvGrpSpPr>
          <p:grpSpPr>
            <a:xfrm rot="0">
              <a:off x="0" y="0"/>
              <a:ext cx="7947810" cy="993476"/>
              <a:chOff x="0" y="0"/>
              <a:chExt cx="2006914" cy="250864"/>
            </a:xfrm>
          </p:grpSpPr>
          <p:sp>
            <p:nvSpPr>
              <p:cNvPr name="Freeform 4" id="4"/>
              <p:cNvSpPr/>
              <p:nvPr/>
            </p:nvSpPr>
            <p:spPr>
              <a:xfrm flipH="false" flipV="false" rot="0">
                <a:off x="0" y="0"/>
                <a:ext cx="2006914" cy="250864"/>
              </a:xfrm>
              <a:custGeom>
                <a:avLst/>
                <a:gdLst/>
                <a:ahLst/>
                <a:cxnLst/>
                <a:rect r="r" b="b" t="t" l="l"/>
                <a:pathLst>
                  <a:path h="250864" w="2006914">
                    <a:moveTo>
                      <a:pt x="51816" y="0"/>
                    </a:moveTo>
                    <a:lnTo>
                      <a:pt x="1955098" y="0"/>
                    </a:lnTo>
                    <a:cubicBezTo>
                      <a:pt x="1983715" y="0"/>
                      <a:pt x="2006914" y="23199"/>
                      <a:pt x="2006914" y="51816"/>
                    </a:cubicBezTo>
                    <a:lnTo>
                      <a:pt x="2006914" y="199048"/>
                    </a:lnTo>
                    <a:cubicBezTo>
                      <a:pt x="2006914" y="212791"/>
                      <a:pt x="2001454" y="225970"/>
                      <a:pt x="1991737" y="235688"/>
                    </a:cubicBezTo>
                    <a:cubicBezTo>
                      <a:pt x="1982020" y="245405"/>
                      <a:pt x="1968840" y="250864"/>
                      <a:pt x="1955098" y="250864"/>
                    </a:cubicBezTo>
                    <a:lnTo>
                      <a:pt x="51816" y="250864"/>
                    </a:lnTo>
                    <a:cubicBezTo>
                      <a:pt x="38074" y="250864"/>
                      <a:pt x="24894" y="245405"/>
                      <a:pt x="15177" y="235688"/>
                    </a:cubicBezTo>
                    <a:cubicBezTo>
                      <a:pt x="5459" y="225970"/>
                      <a:pt x="0" y="212791"/>
                      <a:pt x="0" y="199048"/>
                    </a:cubicBezTo>
                    <a:lnTo>
                      <a:pt x="0" y="51816"/>
                    </a:lnTo>
                    <a:cubicBezTo>
                      <a:pt x="0" y="23199"/>
                      <a:pt x="23199" y="0"/>
                      <a:pt x="51816" y="0"/>
                    </a:cubicBezTo>
                    <a:close/>
                  </a:path>
                </a:pathLst>
              </a:custGeom>
              <a:solidFill>
                <a:srgbClr val="66CF7B"/>
              </a:solidFill>
            </p:spPr>
          </p:sp>
          <p:sp>
            <p:nvSpPr>
              <p:cNvPr name="TextBox 5" id="5"/>
              <p:cNvSpPr txBox="true"/>
              <p:nvPr/>
            </p:nvSpPr>
            <p:spPr>
              <a:xfrm>
                <a:off x="0" y="-19050"/>
                <a:ext cx="2006914" cy="269914"/>
              </a:xfrm>
              <a:prstGeom prst="rect">
                <a:avLst/>
              </a:prstGeom>
            </p:spPr>
            <p:txBody>
              <a:bodyPr anchor="ctr" rtlCol="false" tIns="50800" lIns="50800" bIns="50800" rIns="50800"/>
              <a:lstStyle/>
              <a:p>
                <a:pPr algn="ctr">
                  <a:lnSpc>
                    <a:spcPts val="3250"/>
                  </a:lnSpc>
                </a:pPr>
              </a:p>
            </p:txBody>
          </p:sp>
        </p:grpSp>
        <p:sp>
          <p:nvSpPr>
            <p:cNvPr name="TextBox 6" id="6"/>
            <p:cNvSpPr txBox="true"/>
            <p:nvPr/>
          </p:nvSpPr>
          <p:spPr>
            <a:xfrm rot="0">
              <a:off x="0" y="174268"/>
              <a:ext cx="7947810" cy="635415"/>
            </a:xfrm>
            <a:prstGeom prst="rect">
              <a:avLst/>
            </a:prstGeom>
          </p:spPr>
          <p:txBody>
            <a:bodyPr anchor="t" rtlCol="false" tIns="0" lIns="0" bIns="0" rIns="0">
              <a:spAutoFit/>
            </a:bodyPr>
            <a:lstStyle/>
            <a:p>
              <a:pPr algn="ctr" marL="0" indent="0" lvl="0">
                <a:lnSpc>
                  <a:spcPts val="3754"/>
                </a:lnSpc>
                <a:spcBef>
                  <a:spcPct val="0"/>
                </a:spcBef>
              </a:pPr>
              <a:r>
                <a:rPr lang="en-US" b="true" sz="3129">
                  <a:solidFill>
                    <a:srgbClr val="000000"/>
                  </a:solidFill>
                  <a:latin typeface="Glacial Indifference Bold"/>
                  <a:ea typeface="Glacial Indifference Bold"/>
                  <a:cs typeface="Glacial Indifference Bold"/>
                  <a:sym typeface="Glacial Indifference Bold"/>
                </a:rPr>
                <a:t>PURPOSE</a:t>
              </a:r>
            </a:p>
          </p:txBody>
        </p:sp>
      </p:grpSp>
      <p:grpSp>
        <p:nvGrpSpPr>
          <p:cNvPr name="Group 7" id="7"/>
          <p:cNvGrpSpPr/>
          <p:nvPr/>
        </p:nvGrpSpPr>
        <p:grpSpPr>
          <a:xfrm rot="0">
            <a:off x="10374700" y="3429719"/>
            <a:ext cx="5960858" cy="745107"/>
            <a:chOff x="0" y="0"/>
            <a:chExt cx="7947810" cy="993476"/>
          </a:xfrm>
        </p:grpSpPr>
        <p:grpSp>
          <p:nvGrpSpPr>
            <p:cNvPr name="Group 8" id="8"/>
            <p:cNvGrpSpPr/>
            <p:nvPr/>
          </p:nvGrpSpPr>
          <p:grpSpPr>
            <a:xfrm rot="0">
              <a:off x="0" y="0"/>
              <a:ext cx="7947810" cy="993476"/>
              <a:chOff x="0" y="0"/>
              <a:chExt cx="2006914" cy="250864"/>
            </a:xfrm>
          </p:grpSpPr>
          <p:sp>
            <p:nvSpPr>
              <p:cNvPr name="Freeform 9" id="9"/>
              <p:cNvSpPr/>
              <p:nvPr/>
            </p:nvSpPr>
            <p:spPr>
              <a:xfrm flipH="false" flipV="false" rot="0">
                <a:off x="0" y="0"/>
                <a:ext cx="2006914" cy="250864"/>
              </a:xfrm>
              <a:custGeom>
                <a:avLst/>
                <a:gdLst/>
                <a:ahLst/>
                <a:cxnLst/>
                <a:rect r="r" b="b" t="t" l="l"/>
                <a:pathLst>
                  <a:path h="250864" w="2006914">
                    <a:moveTo>
                      <a:pt x="51816" y="0"/>
                    </a:moveTo>
                    <a:lnTo>
                      <a:pt x="1955098" y="0"/>
                    </a:lnTo>
                    <a:cubicBezTo>
                      <a:pt x="1983715" y="0"/>
                      <a:pt x="2006914" y="23199"/>
                      <a:pt x="2006914" y="51816"/>
                    </a:cubicBezTo>
                    <a:lnTo>
                      <a:pt x="2006914" y="199048"/>
                    </a:lnTo>
                    <a:cubicBezTo>
                      <a:pt x="2006914" y="212791"/>
                      <a:pt x="2001454" y="225970"/>
                      <a:pt x="1991737" y="235688"/>
                    </a:cubicBezTo>
                    <a:cubicBezTo>
                      <a:pt x="1982020" y="245405"/>
                      <a:pt x="1968840" y="250864"/>
                      <a:pt x="1955098" y="250864"/>
                    </a:cubicBezTo>
                    <a:lnTo>
                      <a:pt x="51816" y="250864"/>
                    </a:lnTo>
                    <a:cubicBezTo>
                      <a:pt x="38074" y="250864"/>
                      <a:pt x="24894" y="245405"/>
                      <a:pt x="15177" y="235688"/>
                    </a:cubicBezTo>
                    <a:cubicBezTo>
                      <a:pt x="5459" y="225970"/>
                      <a:pt x="0" y="212791"/>
                      <a:pt x="0" y="199048"/>
                    </a:cubicBezTo>
                    <a:lnTo>
                      <a:pt x="0" y="51816"/>
                    </a:lnTo>
                    <a:cubicBezTo>
                      <a:pt x="0" y="23199"/>
                      <a:pt x="23199" y="0"/>
                      <a:pt x="51816" y="0"/>
                    </a:cubicBezTo>
                    <a:close/>
                  </a:path>
                </a:pathLst>
              </a:custGeom>
              <a:solidFill>
                <a:srgbClr val="66CF7B"/>
              </a:solidFill>
            </p:spPr>
          </p:sp>
          <p:sp>
            <p:nvSpPr>
              <p:cNvPr name="TextBox 10" id="10"/>
              <p:cNvSpPr txBox="true"/>
              <p:nvPr/>
            </p:nvSpPr>
            <p:spPr>
              <a:xfrm>
                <a:off x="0" y="-28575"/>
                <a:ext cx="2006914" cy="279439"/>
              </a:xfrm>
              <a:prstGeom prst="rect">
                <a:avLst/>
              </a:prstGeom>
            </p:spPr>
            <p:txBody>
              <a:bodyPr anchor="ctr" rtlCol="false" tIns="50800" lIns="50800" bIns="50800" rIns="50800"/>
              <a:lstStyle/>
              <a:p>
                <a:pPr algn="ctr">
                  <a:lnSpc>
                    <a:spcPts val="3249"/>
                  </a:lnSpc>
                </a:pPr>
              </a:p>
            </p:txBody>
          </p:sp>
        </p:grpSp>
        <p:sp>
          <p:nvSpPr>
            <p:cNvPr name="TextBox 11" id="11"/>
            <p:cNvSpPr txBox="true"/>
            <p:nvPr/>
          </p:nvSpPr>
          <p:spPr>
            <a:xfrm rot="0">
              <a:off x="0" y="174268"/>
              <a:ext cx="7947810" cy="635415"/>
            </a:xfrm>
            <a:prstGeom prst="rect">
              <a:avLst/>
            </a:prstGeom>
          </p:spPr>
          <p:txBody>
            <a:bodyPr anchor="t" rtlCol="false" tIns="0" lIns="0" bIns="0" rIns="0">
              <a:spAutoFit/>
            </a:bodyPr>
            <a:lstStyle/>
            <a:p>
              <a:pPr algn="ctr" marL="0" indent="0" lvl="0">
                <a:lnSpc>
                  <a:spcPts val="3754"/>
                </a:lnSpc>
                <a:spcBef>
                  <a:spcPct val="0"/>
                </a:spcBef>
              </a:pPr>
              <a:r>
                <a:rPr lang="en-US" b="true" sz="3129">
                  <a:solidFill>
                    <a:srgbClr val="000000"/>
                  </a:solidFill>
                  <a:latin typeface="Glacial Indifference Bold"/>
                  <a:ea typeface="Glacial Indifference Bold"/>
                  <a:cs typeface="Glacial Indifference Bold"/>
                  <a:sym typeface="Glacial Indifference Bold"/>
                </a:rPr>
                <a:t>STEP-BY-STEP</a:t>
              </a:r>
            </a:p>
          </p:txBody>
        </p:sp>
      </p:grpSp>
      <p:grpSp>
        <p:nvGrpSpPr>
          <p:cNvPr name="Group 12" id="12"/>
          <p:cNvGrpSpPr/>
          <p:nvPr/>
        </p:nvGrpSpPr>
        <p:grpSpPr>
          <a:xfrm rot="0">
            <a:off x="1028563" y="5811604"/>
            <a:ext cx="5960858" cy="745107"/>
            <a:chOff x="0" y="0"/>
            <a:chExt cx="7947810" cy="993476"/>
          </a:xfrm>
        </p:grpSpPr>
        <p:grpSp>
          <p:nvGrpSpPr>
            <p:cNvPr name="Group 13" id="13"/>
            <p:cNvGrpSpPr/>
            <p:nvPr/>
          </p:nvGrpSpPr>
          <p:grpSpPr>
            <a:xfrm rot="0">
              <a:off x="0" y="0"/>
              <a:ext cx="7947810" cy="993476"/>
              <a:chOff x="0" y="0"/>
              <a:chExt cx="2006914" cy="250864"/>
            </a:xfrm>
          </p:grpSpPr>
          <p:sp>
            <p:nvSpPr>
              <p:cNvPr name="Freeform 14" id="14"/>
              <p:cNvSpPr/>
              <p:nvPr/>
            </p:nvSpPr>
            <p:spPr>
              <a:xfrm flipH="false" flipV="false" rot="0">
                <a:off x="0" y="0"/>
                <a:ext cx="2006914" cy="250864"/>
              </a:xfrm>
              <a:custGeom>
                <a:avLst/>
                <a:gdLst/>
                <a:ahLst/>
                <a:cxnLst/>
                <a:rect r="r" b="b" t="t" l="l"/>
                <a:pathLst>
                  <a:path h="250864" w="2006914">
                    <a:moveTo>
                      <a:pt x="51816" y="0"/>
                    </a:moveTo>
                    <a:lnTo>
                      <a:pt x="1955098" y="0"/>
                    </a:lnTo>
                    <a:cubicBezTo>
                      <a:pt x="1983715" y="0"/>
                      <a:pt x="2006914" y="23199"/>
                      <a:pt x="2006914" y="51816"/>
                    </a:cubicBezTo>
                    <a:lnTo>
                      <a:pt x="2006914" y="199048"/>
                    </a:lnTo>
                    <a:cubicBezTo>
                      <a:pt x="2006914" y="212791"/>
                      <a:pt x="2001454" y="225970"/>
                      <a:pt x="1991737" y="235688"/>
                    </a:cubicBezTo>
                    <a:cubicBezTo>
                      <a:pt x="1982020" y="245405"/>
                      <a:pt x="1968840" y="250864"/>
                      <a:pt x="1955098" y="250864"/>
                    </a:cubicBezTo>
                    <a:lnTo>
                      <a:pt x="51816" y="250864"/>
                    </a:lnTo>
                    <a:cubicBezTo>
                      <a:pt x="38074" y="250864"/>
                      <a:pt x="24894" y="245405"/>
                      <a:pt x="15177" y="235688"/>
                    </a:cubicBezTo>
                    <a:cubicBezTo>
                      <a:pt x="5459" y="225970"/>
                      <a:pt x="0" y="212791"/>
                      <a:pt x="0" y="199048"/>
                    </a:cubicBezTo>
                    <a:lnTo>
                      <a:pt x="0" y="51816"/>
                    </a:lnTo>
                    <a:cubicBezTo>
                      <a:pt x="0" y="23199"/>
                      <a:pt x="23199" y="0"/>
                      <a:pt x="51816" y="0"/>
                    </a:cubicBezTo>
                    <a:close/>
                  </a:path>
                </a:pathLst>
              </a:custGeom>
              <a:solidFill>
                <a:srgbClr val="66CF7B"/>
              </a:solidFill>
            </p:spPr>
          </p:sp>
          <p:sp>
            <p:nvSpPr>
              <p:cNvPr name="TextBox 15" id="15"/>
              <p:cNvSpPr txBox="true"/>
              <p:nvPr/>
            </p:nvSpPr>
            <p:spPr>
              <a:xfrm>
                <a:off x="0" y="-28575"/>
                <a:ext cx="2006914" cy="279439"/>
              </a:xfrm>
              <a:prstGeom prst="rect">
                <a:avLst/>
              </a:prstGeom>
            </p:spPr>
            <p:txBody>
              <a:bodyPr anchor="ctr" rtlCol="false" tIns="50800" lIns="50800" bIns="50800" rIns="50800"/>
              <a:lstStyle/>
              <a:p>
                <a:pPr algn="ctr">
                  <a:lnSpc>
                    <a:spcPts val="3249"/>
                  </a:lnSpc>
                </a:pPr>
              </a:p>
            </p:txBody>
          </p:sp>
        </p:grpSp>
        <p:sp>
          <p:nvSpPr>
            <p:cNvPr name="TextBox 16" id="16"/>
            <p:cNvSpPr txBox="true"/>
            <p:nvPr/>
          </p:nvSpPr>
          <p:spPr>
            <a:xfrm rot="0">
              <a:off x="0" y="174268"/>
              <a:ext cx="7947810" cy="635415"/>
            </a:xfrm>
            <a:prstGeom prst="rect">
              <a:avLst/>
            </a:prstGeom>
          </p:spPr>
          <p:txBody>
            <a:bodyPr anchor="t" rtlCol="false" tIns="0" lIns="0" bIns="0" rIns="0">
              <a:spAutoFit/>
            </a:bodyPr>
            <a:lstStyle/>
            <a:p>
              <a:pPr algn="ctr" marL="0" indent="0" lvl="0">
                <a:lnSpc>
                  <a:spcPts val="3754"/>
                </a:lnSpc>
                <a:spcBef>
                  <a:spcPct val="0"/>
                </a:spcBef>
              </a:pPr>
              <a:r>
                <a:rPr lang="en-US" b="true" sz="3129">
                  <a:solidFill>
                    <a:srgbClr val="000000"/>
                  </a:solidFill>
                  <a:latin typeface="Glacial Indifference Bold"/>
                  <a:ea typeface="Glacial Indifference Bold"/>
                  <a:cs typeface="Glacial Indifference Bold"/>
                  <a:sym typeface="Glacial Indifference Bold"/>
                </a:rPr>
                <a:t>RESOURCES</a:t>
              </a:r>
            </a:p>
          </p:txBody>
        </p:sp>
      </p:grpSp>
      <p:sp>
        <p:nvSpPr>
          <p:cNvPr name="TextBox 17" id="17"/>
          <p:cNvSpPr txBox="true"/>
          <p:nvPr/>
        </p:nvSpPr>
        <p:spPr>
          <a:xfrm rot="0">
            <a:off x="522072" y="6673299"/>
            <a:ext cx="7845573" cy="362585"/>
          </a:xfrm>
          <a:prstGeom prst="rect">
            <a:avLst/>
          </a:prstGeom>
        </p:spPr>
        <p:txBody>
          <a:bodyPr anchor="t" rtlCol="false" tIns="0" lIns="0" bIns="0" rIns="0">
            <a:spAutoFit/>
          </a:bodyPr>
          <a:lstStyle/>
          <a:p>
            <a:pPr algn="l">
              <a:lnSpc>
                <a:spcPts val="2860"/>
              </a:lnSpc>
            </a:pPr>
            <a:r>
              <a:rPr lang="en-US" sz="2200">
                <a:solidFill>
                  <a:srgbClr val="000000"/>
                </a:solidFill>
                <a:latin typeface="Glacial Indifference"/>
                <a:ea typeface="Glacial Indifference"/>
                <a:cs typeface="Glacial Indifference"/>
                <a:sym typeface="Glacial Indifference"/>
              </a:rPr>
              <a:t>Flipcharts or signs for marking areas </a:t>
            </a:r>
          </a:p>
        </p:txBody>
      </p:sp>
      <p:sp>
        <p:nvSpPr>
          <p:cNvPr name="TextBox 18" id="18"/>
          <p:cNvSpPr txBox="true"/>
          <p:nvPr/>
        </p:nvSpPr>
        <p:spPr>
          <a:xfrm rot="0">
            <a:off x="198991" y="8323191"/>
            <a:ext cx="7620000" cy="724535"/>
          </a:xfrm>
          <a:prstGeom prst="rect">
            <a:avLst/>
          </a:prstGeom>
        </p:spPr>
        <p:txBody>
          <a:bodyPr anchor="t" rtlCol="false" tIns="0" lIns="0" bIns="0" rIns="0">
            <a:spAutoFit/>
          </a:bodyPr>
          <a:lstStyle/>
          <a:p>
            <a:pPr algn="ctr">
              <a:lnSpc>
                <a:spcPts val="2860"/>
              </a:lnSpc>
            </a:pPr>
            <a:r>
              <a:rPr lang="en-US" sz="2200">
                <a:solidFill>
                  <a:srgbClr val="000000"/>
                </a:solidFill>
                <a:latin typeface="Glacial Indifference"/>
                <a:ea typeface="Glacial Indifference"/>
                <a:cs typeface="Glacial Indifference"/>
                <a:sym typeface="Glacial Indifference"/>
              </a:rPr>
              <a:t>Provides te</a:t>
            </a:r>
            <a:r>
              <a:rPr lang="en-US" sz="2200">
                <a:solidFill>
                  <a:srgbClr val="000000"/>
                </a:solidFill>
                <a:latin typeface="Glacial Indifference"/>
                <a:ea typeface="Glacial Indifference"/>
                <a:cs typeface="Glacial Indifference"/>
                <a:sym typeface="Glacial Indifference"/>
              </a:rPr>
              <a:t>chniqu</a:t>
            </a:r>
            <a:r>
              <a:rPr lang="en-US" sz="2200">
                <a:solidFill>
                  <a:srgbClr val="000000"/>
                </a:solidFill>
                <a:latin typeface="Glacial Indifference"/>
                <a:ea typeface="Glacial Indifference"/>
                <a:cs typeface="Glacial Indifference"/>
                <a:sym typeface="Glacial Indifference"/>
              </a:rPr>
              <a:t>es participants can directly apply with youth to promote inclusion, engagement, and group interaction</a:t>
            </a:r>
          </a:p>
        </p:txBody>
      </p:sp>
      <p:sp>
        <p:nvSpPr>
          <p:cNvPr name="TextBox 19" id="19"/>
          <p:cNvSpPr txBox="true"/>
          <p:nvPr/>
        </p:nvSpPr>
        <p:spPr>
          <a:xfrm rot="0">
            <a:off x="199129" y="4363169"/>
            <a:ext cx="7620000" cy="1448435"/>
          </a:xfrm>
          <a:prstGeom prst="rect">
            <a:avLst/>
          </a:prstGeom>
        </p:spPr>
        <p:txBody>
          <a:bodyPr anchor="t" rtlCol="false" tIns="0" lIns="0" bIns="0" rIns="0">
            <a:spAutoFit/>
          </a:bodyPr>
          <a:lstStyle/>
          <a:p>
            <a:pPr algn="ctr">
              <a:lnSpc>
                <a:spcPts val="2860"/>
              </a:lnSpc>
            </a:pPr>
            <a:r>
              <a:rPr lang="en-US" sz="2200">
                <a:solidFill>
                  <a:srgbClr val="000000"/>
                </a:solidFill>
                <a:latin typeface="Glacial Indifference"/>
                <a:ea typeface="Glacial Indifference"/>
                <a:cs typeface="Glacial Indifference"/>
                <a:sym typeface="Glacial Indifference"/>
              </a:rPr>
              <a:t>Ene</a:t>
            </a:r>
            <a:r>
              <a:rPr lang="en-US" sz="2200">
                <a:solidFill>
                  <a:srgbClr val="000000"/>
                </a:solidFill>
                <a:latin typeface="Glacial Indifference"/>
                <a:ea typeface="Glacial Indifference"/>
                <a:cs typeface="Glacial Indifference"/>
                <a:sym typeface="Glacial Indifference"/>
              </a:rPr>
              <a:t>rgize participants and </a:t>
            </a:r>
            <a:r>
              <a:rPr lang="en-US" sz="2200">
                <a:solidFill>
                  <a:srgbClr val="000000"/>
                </a:solidFill>
                <a:latin typeface="Glacial Indifference"/>
                <a:ea typeface="Glacial Indifference"/>
                <a:cs typeface="Glacial Indifference"/>
                <a:sym typeface="Glacial Indifference"/>
              </a:rPr>
              <a:t>increase alertness. Encourage engagement, collaboration, and comfort within the group. Promote social interaction, trust-building, and group cohesion.</a:t>
            </a:r>
          </a:p>
          <a:p>
            <a:pPr algn="ctr">
              <a:lnSpc>
                <a:spcPts val="2860"/>
              </a:lnSpc>
            </a:pPr>
          </a:p>
        </p:txBody>
      </p:sp>
      <p:sp>
        <p:nvSpPr>
          <p:cNvPr name="TextBox 20" id="20"/>
          <p:cNvSpPr txBox="true"/>
          <p:nvPr/>
        </p:nvSpPr>
        <p:spPr>
          <a:xfrm rot="0">
            <a:off x="7819129" y="4515569"/>
            <a:ext cx="10059845" cy="4344035"/>
          </a:xfrm>
          <a:prstGeom prst="rect">
            <a:avLst/>
          </a:prstGeom>
        </p:spPr>
        <p:txBody>
          <a:bodyPr anchor="t" rtlCol="false" tIns="0" lIns="0" bIns="0" rIns="0">
            <a:spAutoFit/>
          </a:bodyPr>
          <a:lstStyle/>
          <a:p>
            <a:pPr algn="just"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Labe</a:t>
            </a:r>
            <a:r>
              <a:rPr lang="en-US" sz="2200">
                <a:solidFill>
                  <a:srgbClr val="000000"/>
                </a:solidFill>
                <a:latin typeface="Glacial Indifference"/>
                <a:ea typeface="Glacial Indifference"/>
                <a:cs typeface="Glacial Indifference"/>
                <a:sym typeface="Glacial Indifference"/>
              </a:rPr>
              <a:t>l four corners of the room with different options (A/B/C/D) corresponding to answers or opinions.</a:t>
            </a:r>
          </a:p>
          <a:p>
            <a:pPr algn="just"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Ask a multiple-choice question or present a statement, e.g.:</a:t>
            </a:r>
          </a:p>
          <a:p>
            <a:pPr algn="just"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“W</a:t>
            </a:r>
            <a:r>
              <a:rPr lang="en-US" sz="2200">
                <a:solidFill>
                  <a:srgbClr val="000000"/>
                </a:solidFill>
                <a:latin typeface="Glacial Indifference"/>
                <a:ea typeface="Glacial Indifference"/>
                <a:cs typeface="Glacial Indifference"/>
                <a:sym typeface="Glacial Indifference"/>
              </a:rPr>
              <a:t>hich approach do you use most often when supporting youth: Listening / Advising / Encouraging / Observing?”</a:t>
            </a:r>
          </a:p>
          <a:p>
            <a:pPr algn="just"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“How comfortable are you facilitating group discussions? Very comfortable / Somewh</a:t>
            </a:r>
            <a:r>
              <a:rPr lang="en-US" sz="2200">
                <a:solidFill>
                  <a:srgbClr val="000000"/>
                </a:solidFill>
                <a:latin typeface="Glacial Indifference"/>
                <a:ea typeface="Glacial Indifference"/>
                <a:cs typeface="Glacial Indifference"/>
                <a:sym typeface="Glacial Indifference"/>
              </a:rPr>
              <a:t>at comfo</a:t>
            </a:r>
            <a:r>
              <a:rPr lang="en-US" sz="2200">
                <a:solidFill>
                  <a:srgbClr val="000000"/>
                </a:solidFill>
                <a:latin typeface="Glacial Indifference"/>
                <a:ea typeface="Glacial Indifference"/>
                <a:cs typeface="Glacial Indifference"/>
                <a:sym typeface="Glacial Indifference"/>
              </a:rPr>
              <a:t>rtable / Neutral / Uncomfortable”</a:t>
            </a:r>
          </a:p>
          <a:p>
            <a:pPr algn="just"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Participants move</a:t>
            </a:r>
            <a:r>
              <a:rPr lang="en-US" sz="2200">
                <a:solidFill>
                  <a:srgbClr val="000000"/>
                </a:solidFill>
                <a:latin typeface="Glacial Indifference"/>
                <a:ea typeface="Glacial Indifference"/>
                <a:cs typeface="Glacial Indifference"/>
                <a:sym typeface="Glacial Indifference"/>
              </a:rPr>
              <a:t> to the </a:t>
            </a:r>
            <a:r>
              <a:rPr lang="en-US" sz="2200">
                <a:solidFill>
                  <a:srgbClr val="000000"/>
                </a:solidFill>
                <a:latin typeface="Glacial Indifference"/>
                <a:ea typeface="Glacial Indifference"/>
                <a:cs typeface="Glacial Indifference"/>
                <a:sym typeface="Glacial Indifference"/>
              </a:rPr>
              <a:t>corner representing their answer.</a:t>
            </a:r>
          </a:p>
          <a:p>
            <a:pPr algn="just"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Encourage discussion within corners about why they chose that option.</a:t>
            </a:r>
          </a:p>
          <a:p>
            <a:pPr algn="just"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Optional: ask a volunteer</a:t>
            </a:r>
            <a:r>
              <a:rPr lang="en-US" sz="2200">
                <a:solidFill>
                  <a:srgbClr val="000000"/>
                </a:solidFill>
                <a:latin typeface="Glacial Indifference"/>
                <a:ea typeface="Glacial Indifference"/>
                <a:cs typeface="Glacial Indifference"/>
                <a:sym typeface="Glacial Indifference"/>
              </a:rPr>
              <a:t> from </a:t>
            </a:r>
            <a:r>
              <a:rPr lang="en-US" sz="2200">
                <a:solidFill>
                  <a:srgbClr val="000000"/>
                </a:solidFill>
                <a:latin typeface="Glacial Indifference"/>
                <a:ea typeface="Glacial Indifference"/>
                <a:cs typeface="Glacial Indifference"/>
                <a:sym typeface="Glacial Indifference"/>
              </a:rPr>
              <a:t>each corner to summarize key points to the whole group.</a:t>
            </a:r>
          </a:p>
          <a:p>
            <a:pPr algn="just">
              <a:lnSpc>
                <a:spcPts val="2860"/>
              </a:lnSpc>
            </a:pPr>
          </a:p>
        </p:txBody>
      </p:sp>
      <p:sp>
        <p:nvSpPr>
          <p:cNvPr name="Freeform 21" id="21"/>
          <p:cNvSpPr/>
          <p:nvPr/>
        </p:nvSpPr>
        <p:spPr>
          <a:xfrm flipH="false" flipV="false" rot="0">
            <a:off x="-166" y="9566083"/>
            <a:ext cx="18288000" cy="8229600"/>
          </a:xfrm>
          <a:custGeom>
            <a:avLst/>
            <a:gdLst/>
            <a:ahLst/>
            <a:cxnLst/>
            <a:rect r="r" b="b" t="t" l="l"/>
            <a:pathLst>
              <a:path h="8229600" w="18288000">
                <a:moveTo>
                  <a:pt x="0" y="0"/>
                </a:moveTo>
                <a:lnTo>
                  <a:pt x="18288000" y="0"/>
                </a:lnTo>
                <a:lnTo>
                  <a:pt x="18288000" y="8229600"/>
                </a:lnTo>
                <a:lnTo>
                  <a:pt x="0" y="8229600"/>
                </a:lnTo>
                <a:lnTo>
                  <a:pt x="0" y="0"/>
                </a:lnTo>
                <a:close/>
              </a:path>
            </a:pathLst>
          </a:custGeom>
          <a:blipFill>
            <a:blip r:embed="rId2"/>
            <a:stretch>
              <a:fillRect l="0" t="-61111" r="0" b="-61111"/>
            </a:stretch>
          </a:blipFill>
        </p:spPr>
      </p:sp>
      <p:sp>
        <p:nvSpPr>
          <p:cNvPr name="TextBox 22" id="22"/>
          <p:cNvSpPr txBox="true"/>
          <p:nvPr/>
        </p:nvSpPr>
        <p:spPr>
          <a:xfrm rot="0">
            <a:off x="1028563" y="571076"/>
            <a:ext cx="9346137" cy="3820668"/>
          </a:xfrm>
          <a:prstGeom prst="rect">
            <a:avLst/>
          </a:prstGeom>
        </p:spPr>
        <p:txBody>
          <a:bodyPr anchor="t" rtlCol="false" tIns="0" lIns="0" bIns="0" rIns="0">
            <a:spAutoFit/>
          </a:bodyPr>
          <a:lstStyle/>
          <a:p>
            <a:pPr algn="l">
              <a:lnSpc>
                <a:spcPts val="7581"/>
              </a:lnSpc>
            </a:pPr>
            <a:r>
              <a:rPr lang="en-US" sz="5700" b="true">
                <a:solidFill>
                  <a:srgbClr val="000000"/>
                </a:solidFill>
                <a:latin typeface="Glacial Indifference Bold"/>
                <a:ea typeface="Glacial Indifference Bold"/>
                <a:cs typeface="Glacial Indifference Bold"/>
                <a:sym typeface="Glacial Indifference Bold"/>
              </a:rPr>
              <a:t>7. EXPERIENTIAL, MOVEMENT, AND ICEBREAKER ACTIVITIES</a:t>
            </a:r>
          </a:p>
          <a:p>
            <a:pPr algn="l">
              <a:lnSpc>
                <a:spcPts val="7581"/>
              </a:lnSpc>
            </a:pPr>
          </a:p>
        </p:txBody>
      </p:sp>
      <p:grpSp>
        <p:nvGrpSpPr>
          <p:cNvPr name="Group 23" id="23"/>
          <p:cNvGrpSpPr/>
          <p:nvPr/>
        </p:nvGrpSpPr>
        <p:grpSpPr>
          <a:xfrm rot="0">
            <a:off x="1028700" y="7477637"/>
            <a:ext cx="5960858" cy="745107"/>
            <a:chOff x="0" y="0"/>
            <a:chExt cx="7947810" cy="993476"/>
          </a:xfrm>
        </p:grpSpPr>
        <p:grpSp>
          <p:nvGrpSpPr>
            <p:cNvPr name="Group 24" id="24"/>
            <p:cNvGrpSpPr/>
            <p:nvPr/>
          </p:nvGrpSpPr>
          <p:grpSpPr>
            <a:xfrm rot="0">
              <a:off x="0" y="0"/>
              <a:ext cx="7947810" cy="993476"/>
              <a:chOff x="0" y="0"/>
              <a:chExt cx="2006914" cy="250864"/>
            </a:xfrm>
          </p:grpSpPr>
          <p:sp>
            <p:nvSpPr>
              <p:cNvPr name="Freeform 25" id="25"/>
              <p:cNvSpPr/>
              <p:nvPr/>
            </p:nvSpPr>
            <p:spPr>
              <a:xfrm flipH="false" flipV="false" rot="0">
                <a:off x="0" y="0"/>
                <a:ext cx="2006914" cy="250864"/>
              </a:xfrm>
              <a:custGeom>
                <a:avLst/>
                <a:gdLst/>
                <a:ahLst/>
                <a:cxnLst/>
                <a:rect r="r" b="b" t="t" l="l"/>
                <a:pathLst>
                  <a:path h="250864" w="2006914">
                    <a:moveTo>
                      <a:pt x="51816" y="0"/>
                    </a:moveTo>
                    <a:lnTo>
                      <a:pt x="1955098" y="0"/>
                    </a:lnTo>
                    <a:cubicBezTo>
                      <a:pt x="1983715" y="0"/>
                      <a:pt x="2006914" y="23199"/>
                      <a:pt x="2006914" y="51816"/>
                    </a:cubicBezTo>
                    <a:lnTo>
                      <a:pt x="2006914" y="199048"/>
                    </a:lnTo>
                    <a:cubicBezTo>
                      <a:pt x="2006914" y="212791"/>
                      <a:pt x="2001454" y="225970"/>
                      <a:pt x="1991737" y="235688"/>
                    </a:cubicBezTo>
                    <a:cubicBezTo>
                      <a:pt x="1982020" y="245405"/>
                      <a:pt x="1968840" y="250864"/>
                      <a:pt x="1955098" y="250864"/>
                    </a:cubicBezTo>
                    <a:lnTo>
                      <a:pt x="51816" y="250864"/>
                    </a:lnTo>
                    <a:cubicBezTo>
                      <a:pt x="38074" y="250864"/>
                      <a:pt x="24894" y="245405"/>
                      <a:pt x="15177" y="235688"/>
                    </a:cubicBezTo>
                    <a:cubicBezTo>
                      <a:pt x="5459" y="225970"/>
                      <a:pt x="0" y="212791"/>
                      <a:pt x="0" y="199048"/>
                    </a:cubicBezTo>
                    <a:lnTo>
                      <a:pt x="0" y="51816"/>
                    </a:lnTo>
                    <a:cubicBezTo>
                      <a:pt x="0" y="23199"/>
                      <a:pt x="23199" y="0"/>
                      <a:pt x="51816" y="0"/>
                    </a:cubicBezTo>
                    <a:close/>
                  </a:path>
                </a:pathLst>
              </a:custGeom>
              <a:solidFill>
                <a:srgbClr val="66CF7B"/>
              </a:solidFill>
            </p:spPr>
          </p:sp>
          <p:sp>
            <p:nvSpPr>
              <p:cNvPr name="TextBox 26" id="26"/>
              <p:cNvSpPr txBox="true"/>
              <p:nvPr/>
            </p:nvSpPr>
            <p:spPr>
              <a:xfrm>
                <a:off x="0" y="-28575"/>
                <a:ext cx="2006914" cy="279439"/>
              </a:xfrm>
              <a:prstGeom prst="rect">
                <a:avLst/>
              </a:prstGeom>
            </p:spPr>
            <p:txBody>
              <a:bodyPr anchor="ctr" rtlCol="false" tIns="50800" lIns="50800" bIns="50800" rIns="50800"/>
              <a:lstStyle/>
              <a:p>
                <a:pPr algn="ctr">
                  <a:lnSpc>
                    <a:spcPts val="3249"/>
                  </a:lnSpc>
                </a:pPr>
              </a:p>
            </p:txBody>
          </p:sp>
        </p:grpSp>
        <p:sp>
          <p:nvSpPr>
            <p:cNvPr name="TextBox 27" id="27"/>
            <p:cNvSpPr txBox="true"/>
            <p:nvPr/>
          </p:nvSpPr>
          <p:spPr>
            <a:xfrm rot="0">
              <a:off x="0" y="174268"/>
              <a:ext cx="7947810" cy="635415"/>
            </a:xfrm>
            <a:prstGeom prst="rect">
              <a:avLst/>
            </a:prstGeom>
          </p:spPr>
          <p:txBody>
            <a:bodyPr anchor="t" rtlCol="false" tIns="0" lIns="0" bIns="0" rIns="0">
              <a:spAutoFit/>
            </a:bodyPr>
            <a:lstStyle/>
            <a:p>
              <a:pPr algn="ctr" marL="0" indent="0" lvl="0">
                <a:lnSpc>
                  <a:spcPts val="3754"/>
                </a:lnSpc>
                <a:spcBef>
                  <a:spcPct val="0"/>
                </a:spcBef>
              </a:pPr>
              <a:r>
                <a:rPr lang="en-US" b="true" sz="3129">
                  <a:solidFill>
                    <a:srgbClr val="000000"/>
                  </a:solidFill>
                  <a:latin typeface="Glacial Indifference Bold"/>
                  <a:ea typeface="Glacial Indifference Bold"/>
                  <a:cs typeface="Glacial Indifference Bold"/>
                  <a:sym typeface="Glacial Indifference Bold"/>
                </a:rPr>
                <a:t>OUTCOME</a:t>
              </a:r>
            </a:p>
          </p:txBody>
        </p:sp>
      </p:grpSp>
      <p:sp>
        <p:nvSpPr>
          <p:cNvPr name="TextBox 28" id="28"/>
          <p:cNvSpPr txBox="true"/>
          <p:nvPr/>
        </p:nvSpPr>
        <p:spPr>
          <a:xfrm rot="0">
            <a:off x="8367645" y="933026"/>
            <a:ext cx="9249497" cy="2346324"/>
          </a:xfrm>
          <a:prstGeom prst="rect">
            <a:avLst/>
          </a:prstGeom>
        </p:spPr>
        <p:txBody>
          <a:bodyPr anchor="t" rtlCol="false" tIns="0" lIns="0" bIns="0" rIns="0">
            <a:spAutoFit/>
          </a:bodyPr>
          <a:lstStyle/>
          <a:p>
            <a:pPr algn="ctr" marL="2158995" indent="-1079497" lvl="1">
              <a:lnSpc>
                <a:spcPts val="8899"/>
              </a:lnSpc>
              <a:buFont typeface="Arial"/>
              <a:buChar char="•"/>
            </a:pPr>
            <a:r>
              <a:rPr lang="en-US" sz="9999">
                <a:solidFill>
                  <a:srgbClr val="000000"/>
                </a:solidFill>
                <a:latin typeface="Bellaboo"/>
                <a:ea typeface="Bellaboo"/>
                <a:cs typeface="Bellaboo"/>
                <a:sym typeface="Bellaboo"/>
              </a:rPr>
              <a:t>Choose Your Corner </a:t>
            </a:r>
          </a:p>
        </p:txBody>
      </p:sp>
      <p:sp>
        <p:nvSpPr>
          <p:cNvPr name="Freeform 29" id="29"/>
          <p:cNvSpPr/>
          <p:nvPr/>
        </p:nvSpPr>
        <p:spPr>
          <a:xfrm flipH="false" flipV="false" rot="0">
            <a:off x="14924581" y="8882845"/>
            <a:ext cx="3363253" cy="683238"/>
          </a:xfrm>
          <a:custGeom>
            <a:avLst/>
            <a:gdLst/>
            <a:ahLst/>
            <a:cxnLst/>
            <a:rect r="r" b="b" t="t" l="l"/>
            <a:pathLst>
              <a:path h="683238" w="3363253">
                <a:moveTo>
                  <a:pt x="0" y="0"/>
                </a:moveTo>
                <a:lnTo>
                  <a:pt x="3363253" y="0"/>
                </a:lnTo>
                <a:lnTo>
                  <a:pt x="3363253" y="683238"/>
                </a:lnTo>
                <a:lnTo>
                  <a:pt x="0" y="683238"/>
                </a:lnTo>
                <a:lnTo>
                  <a:pt x="0" y="0"/>
                </a:lnTo>
                <a:close/>
              </a:path>
            </a:pathLst>
          </a:custGeom>
          <a:blipFill>
            <a:blip r:embed="rId3"/>
            <a:stretch>
              <a:fillRect l="0" t="0" r="0" b="-9526"/>
            </a:stretch>
          </a:blipFill>
        </p:spPr>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FAF8EE"/>
        </a:solidFill>
      </p:bgPr>
    </p:bg>
    <p:spTree>
      <p:nvGrpSpPr>
        <p:cNvPr id="1" name=""/>
        <p:cNvGrpSpPr/>
        <p:nvPr/>
      </p:nvGrpSpPr>
      <p:grpSpPr>
        <a:xfrm>
          <a:off x="0" y="0"/>
          <a:ext cx="0" cy="0"/>
          <a:chOff x="0" y="0"/>
          <a:chExt cx="0" cy="0"/>
        </a:xfrm>
      </p:grpSpPr>
      <p:grpSp>
        <p:nvGrpSpPr>
          <p:cNvPr name="Group 2" id="2"/>
          <p:cNvGrpSpPr/>
          <p:nvPr/>
        </p:nvGrpSpPr>
        <p:grpSpPr>
          <a:xfrm rot="0">
            <a:off x="1028563" y="2753607"/>
            <a:ext cx="5960858" cy="745107"/>
            <a:chOff x="0" y="0"/>
            <a:chExt cx="7947810" cy="993476"/>
          </a:xfrm>
        </p:grpSpPr>
        <p:grpSp>
          <p:nvGrpSpPr>
            <p:cNvPr name="Group 3" id="3"/>
            <p:cNvGrpSpPr/>
            <p:nvPr/>
          </p:nvGrpSpPr>
          <p:grpSpPr>
            <a:xfrm rot="0">
              <a:off x="0" y="0"/>
              <a:ext cx="7947810" cy="993476"/>
              <a:chOff x="0" y="0"/>
              <a:chExt cx="2006914" cy="250864"/>
            </a:xfrm>
          </p:grpSpPr>
          <p:sp>
            <p:nvSpPr>
              <p:cNvPr name="Freeform 4" id="4"/>
              <p:cNvSpPr/>
              <p:nvPr/>
            </p:nvSpPr>
            <p:spPr>
              <a:xfrm flipH="false" flipV="false" rot="0">
                <a:off x="0" y="0"/>
                <a:ext cx="2006914" cy="250864"/>
              </a:xfrm>
              <a:custGeom>
                <a:avLst/>
                <a:gdLst/>
                <a:ahLst/>
                <a:cxnLst/>
                <a:rect r="r" b="b" t="t" l="l"/>
                <a:pathLst>
                  <a:path h="250864" w="2006914">
                    <a:moveTo>
                      <a:pt x="51816" y="0"/>
                    </a:moveTo>
                    <a:lnTo>
                      <a:pt x="1955098" y="0"/>
                    </a:lnTo>
                    <a:cubicBezTo>
                      <a:pt x="1983715" y="0"/>
                      <a:pt x="2006914" y="23199"/>
                      <a:pt x="2006914" y="51816"/>
                    </a:cubicBezTo>
                    <a:lnTo>
                      <a:pt x="2006914" y="199048"/>
                    </a:lnTo>
                    <a:cubicBezTo>
                      <a:pt x="2006914" y="212791"/>
                      <a:pt x="2001454" y="225970"/>
                      <a:pt x="1991737" y="235688"/>
                    </a:cubicBezTo>
                    <a:cubicBezTo>
                      <a:pt x="1982020" y="245405"/>
                      <a:pt x="1968840" y="250864"/>
                      <a:pt x="1955098" y="250864"/>
                    </a:cubicBezTo>
                    <a:lnTo>
                      <a:pt x="51816" y="250864"/>
                    </a:lnTo>
                    <a:cubicBezTo>
                      <a:pt x="38074" y="250864"/>
                      <a:pt x="24894" y="245405"/>
                      <a:pt x="15177" y="235688"/>
                    </a:cubicBezTo>
                    <a:cubicBezTo>
                      <a:pt x="5459" y="225970"/>
                      <a:pt x="0" y="212791"/>
                      <a:pt x="0" y="199048"/>
                    </a:cubicBezTo>
                    <a:lnTo>
                      <a:pt x="0" y="51816"/>
                    </a:lnTo>
                    <a:cubicBezTo>
                      <a:pt x="0" y="23199"/>
                      <a:pt x="23199" y="0"/>
                      <a:pt x="51816" y="0"/>
                    </a:cubicBezTo>
                    <a:close/>
                  </a:path>
                </a:pathLst>
              </a:custGeom>
              <a:solidFill>
                <a:srgbClr val="66CF7B"/>
              </a:solidFill>
            </p:spPr>
          </p:sp>
          <p:sp>
            <p:nvSpPr>
              <p:cNvPr name="TextBox 5" id="5"/>
              <p:cNvSpPr txBox="true"/>
              <p:nvPr/>
            </p:nvSpPr>
            <p:spPr>
              <a:xfrm>
                <a:off x="0" y="-19050"/>
                <a:ext cx="2006914" cy="269914"/>
              </a:xfrm>
              <a:prstGeom prst="rect">
                <a:avLst/>
              </a:prstGeom>
            </p:spPr>
            <p:txBody>
              <a:bodyPr anchor="ctr" rtlCol="false" tIns="50800" lIns="50800" bIns="50800" rIns="50800"/>
              <a:lstStyle/>
              <a:p>
                <a:pPr algn="ctr">
                  <a:lnSpc>
                    <a:spcPts val="3250"/>
                  </a:lnSpc>
                </a:pPr>
              </a:p>
            </p:txBody>
          </p:sp>
        </p:grpSp>
        <p:sp>
          <p:nvSpPr>
            <p:cNvPr name="TextBox 6" id="6"/>
            <p:cNvSpPr txBox="true"/>
            <p:nvPr/>
          </p:nvSpPr>
          <p:spPr>
            <a:xfrm rot="0">
              <a:off x="0" y="174268"/>
              <a:ext cx="7947810" cy="635415"/>
            </a:xfrm>
            <a:prstGeom prst="rect">
              <a:avLst/>
            </a:prstGeom>
          </p:spPr>
          <p:txBody>
            <a:bodyPr anchor="t" rtlCol="false" tIns="0" lIns="0" bIns="0" rIns="0">
              <a:spAutoFit/>
            </a:bodyPr>
            <a:lstStyle/>
            <a:p>
              <a:pPr algn="ctr" marL="0" indent="0" lvl="0">
                <a:lnSpc>
                  <a:spcPts val="3754"/>
                </a:lnSpc>
                <a:spcBef>
                  <a:spcPct val="0"/>
                </a:spcBef>
              </a:pPr>
              <a:r>
                <a:rPr lang="en-US" b="true" sz="3129">
                  <a:solidFill>
                    <a:srgbClr val="000000"/>
                  </a:solidFill>
                  <a:latin typeface="Glacial Indifference Bold"/>
                  <a:ea typeface="Glacial Indifference Bold"/>
                  <a:cs typeface="Glacial Indifference Bold"/>
                  <a:sym typeface="Glacial Indifference Bold"/>
                </a:rPr>
                <a:t>PURPOSE</a:t>
              </a:r>
            </a:p>
          </p:txBody>
        </p:sp>
      </p:grpSp>
      <p:grpSp>
        <p:nvGrpSpPr>
          <p:cNvPr name="Group 7" id="7"/>
          <p:cNvGrpSpPr/>
          <p:nvPr/>
        </p:nvGrpSpPr>
        <p:grpSpPr>
          <a:xfrm rot="0">
            <a:off x="10968091" y="1288628"/>
            <a:ext cx="5960858" cy="745107"/>
            <a:chOff x="0" y="0"/>
            <a:chExt cx="7947810" cy="993476"/>
          </a:xfrm>
        </p:grpSpPr>
        <p:grpSp>
          <p:nvGrpSpPr>
            <p:cNvPr name="Group 8" id="8"/>
            <p:cNvGrpSpPr/>
            <p:nvPr/>
          </p:nvGrpSpPr>
          <p:grpSpPr>
            <a:xfrm rot="0">
              <a:off x="0" y="0"/>
              <a:ext cx="7947810" cy="993476"/>
              <a:chOff x="0" y="0"/>
              <a:chExt cx="2006914" cy="250864"/>
            </a:xfrm>
          </p:grpSpPr>
          <p:sp>
            <p:nvSpPr>
              <p:cNvPr name="Freeform 9" id="9"/>
              <p:cNvSpPr/>
              <p:nvPr/>
            </p:nvSpPr>
            <p:spPr>
              <a:xfrm flipH="false" flipV="false" rot="0">
                <a:off x="0" y="0"/>
                <a:ext cx="2006914" cy="250864"/>
              </a:xfrm>
              <a:custGeom>
                <a:avLst/>
                <a:gdLst/>
                <a:ahLst/>
                <a:cxnLst/>
                <a:rect r="r" b="b" t="t" l="l"/>
                <a:pathLst>
                  <a:path h="250864" w="2006914">
                    <a:moveTo>
                      <a:pt x="51816" y="0"/>
                    </a:moveTo>
                    <a:lnTo>
                      <a:pt x="1955098" y="0"/>
                    </a:lnTo>
                    <a:cubicBezTo>
                      <a:pt x="1983715" y="0"/>
                      <a:pt x="2006914" y="23199"/>
                      <a:pt x="2006914" y="51816"/>
                    </a:cubicBezTo>
                    <a:lnTo>
                      <a:pt x="2006914" y="199048"/>
                    </a:lnTo>
                    <a:cubicBezTo>
                      <a:pt x="2006914" y="212791"/>
                      <a:pt x="2001454" y="225970"/>
                      <a:pt x="1991737" y="235688"/>
                    </a:cubicBezTo>
                    <a:cubicBezTo>
                      <a:pt x="1982020" y="245405"/>
                      <a:pt x="1968840" y="250864"/>
                      <a:pt x="1955098" y="250864"/>
                    </a:cubicBezTo>
                    <a:lnTo>
                      <a:pt x="51816" y="250864"/>
                    </a:lnTo>
                    <a:cubicBezTo>
                      <a:pt x="38074" y="250864"/>
                      <a:pt x="24894" y="245405"/>
                      <a:pt x="15177" y="235688"/>
                    </a:cubicBezTo>
                    <a:cubicBezTo>
                      <a:pt x="5459" y="225970"/>
                      <a:pt x="0" y="212791"/>
                      <a:pt x="0" y="199048"/>
                    </a:cubicBezTo>
                    <a:lnTo>
                      <a:pt x="0" y="51816"/>
                    </a:lnTo>
                    <a:cubicBezTo>
                      <a:pt x="0" y="23199"/>
                      <a:pt x="23199" y="0"/>
                      <a:pt x="51816" y="0"/>
                    </a:cubicBezTo>
                    <a:close/>
                  </a:path>
                </a:pathLst>
              </a:custGeom>
              <a:solidFill>
                <a:srgbClr val="66CF7B"/>
              </a:solidFill>
            </p:spPr>
          </p:sp>
          <p:sp>
            <p:nvSpPr>
              <p:cNvPr name="TextBox 10" id="10"/>
              <p:cNvSpPr txBox="true"/>
              <p:nvPr/>
            </p:nvSpPr>
            <p:spPr>
              <a:xfrm>
                <a:off x="0" y="-28575"/>
                <a:ext cx="2006914" cy="279439"/>
              </a:xfrm>
              <a:prstGeom prst="rect">
                <a:avLst/>
              </a:prstGeom>
            </p:spPr>
            <p:txBody>
              <a:bodyPr anchor="ctr" rtlCol="false" tIns="50800" lIns="50800" bIns="50800" rIns="50800"/>
              <a:lstStyle/>
              <a:p>
                <a:pPr algn="ctr">
                  <a:lnSpc>
                    <a:spcPts val="3249"/>
                  </a:lnSpc>
                </a:pPr>
              </a:p>
            </p:txBody>
          </p:sp>
        </p:grpSp>
        <p:sp>
          <p:nvSpPr>
            <p:cNvPr name="TextBox 11" id="11"/>
            <p:cNvSpPr txBox="true"/>
            <p:nvPr/>
          </p:nvSpPr>
          <p:spPr>
            <a:xfrm rot="0">
              <a:off x="0" y="174268"/>
              <a:ext cx="7947810" cy="635415"/>
            </a:xfrm>
            <a:prstGeom prst="rect">
              <a:avLst/>
            </a:prstGeom>
          </p:spPr>
          <p:txBody>
            <a:bodyPr anchor="t" rtlCol="false" tIns="0" lIns="0" bIns="0" rIns="0">
              <a:spAutoFit/>
            </a:bodyPr>
            <a:lstStyle/>
            <a:p>
              <a:pPr algn="ctr" marL="0" indent="0" lvl="0">
                <a:lnSpc>
                  <a:spcPts val="3754"/>
                </a:lnSpc>
                <a:spcBef>
                  <a:spcPct val="0"/>
                </a:spcBef>
              </a:pPr>
              <a:r>
                <a:rPr lang="en-US" b="true" sz="3129">
                  <a:solidFill>
                    <a:srgbClr val="000000"/>
                  </a:solidFill>
                  <a:latin typeface="Glacial Indifference Bold"/>
                  <a:ea typeface="Glacial Indifference Bold"/>
                  <a:cs typeface="Glacial Indifference Bold"/>
                  <a:sym typeface="Glacial Indifference Bold"/>
                </a:rPr>
                <a:t>STEP-BY-STEP</a:t>
              </a:r>
            </a:p>
          </p:txBody>
        </p:sp>
      </p:grpSp>
      <p:grpSp>
        <p:nvGrpSpPr>
          <p:cNvPr name="Group 12" id="12"/>
          <p:cNvGrpSpPr/>
          <p:nvPr/>
        </p:nvGrpSpPr>
        <p:grpSpPr>
          <a:xfrm rot="0">
            <a:off x="1028700" y="4951263"/>
            <a:ext cx="5960858" cy="745107"/>
            <a:chOff x="0" y="0"/>
            <a:chExt cx="7947810" cy="993476"/>
          </a:xfrm>
        </p:grpSpPr>
        <p:grpSp>
          <p:nvGrpSpPr>
            <p:cNvPr name="Group 13" id="13"/>
            <p:cNvGrpSpPr/>
            <p:nvPr/>
          </p:nvGrpSpPr>
          <p:grpSpPr>
            <a:xfrm rot="0">
              <a:off x="0" y="0"/>
              <a:ext cx="7947810" cy="993476"/>
              <a:chOff x="0" y="0"/>
              <a:chExt cx="2006914" cy="250864"/>
            </a:xfrm>
          </p:grpSpPr>
          <p:sp>
            <p:nvSpPr>
              <p:cNvPr name="Freeform 14" id="14"/>
              <p:cNvSpPr/>
              <p:nvPr/>
            </p:nvSpPr>
            <p:spPr>
              <a:xfrm flipH="false" flipV="false" rot="0">
                <a:off x="0" y="0"/>
                <a:ext cx="2006914" cy="250864"/>
              </a:xfrm>
              <a:custGeom>
                <a:avLst/>
                <a:gdLst/>
                <a:ahLst/>
                <a:cxnLst/>
                <a:rect r="r" b="b" t="t" l="l"/>
                <a:pathLst>
                  <a:path h="250864" w="2006914">
                    <a:moveTo>
                      <a:pt x="51816" y="0"/>
                    </a:moveTo>
                    <a:lnTo>
                      <a:pt x="1955098" y="0"/>
                    </a:lnTo>
                    <a:cubicBezTo>
                      <a:pt x="1983715" y="0"/>
                      <a:pt x="2006914" y="23199"/>
                      <a:pt x="2006914" y="51816"/>
                    </a:cubicBezTo>
                    <a:lnTo>
                      <a:pt x="2006914" y="199048"/>
                    </a:lnTo>
                    <a:cubicBezTo>
                      <a:pt x="2006914" y="212791"/>
                      <a:pt x="2001454" y="225970"/>
                      <a:pt x="1991737" y="235688"/>
                    </a:cubicBezTo>
                    <a:cubicBezTo>
                      <a:pt x="1982020" y="245405"/>
                      <a:pt x="1968840" y="250864"/>
                      <a:pt x="1955098" y="250864"/>
                    </a:cubicBezTo>
                    <a:lnTo>
                      <a:pt x="51816" y="250864"/>
                    </a:lnTo>
                    <a:cubicBezTo>
                      <a:pt x="38074" y="250864"/>
                      <a:pt x="24894" y="245405"/>
                      <a:pt x="15177" y="235688"/>
                    </a:cubicBezTo>
                    <a:cubicBezTo>
                      <a:pt x="5459" y="225970"/>
                      <a:pt x="0" y="212791"/>
                      <a:pt x="0" y="199048"/>
                    </a:cubicBezTo>
                    <a:lnTo>
                      <a:pt x="0" y="51816"/>
                    </a:lnTo>
                    <a:cubicBezTo>
                      <a:pt x="0" y="23199"/>
                      <a:pt x="23199" y="0"/>
                      <a:pt x="51816" y="0"/>
                    </a:cubicBezTo>
                    <a:close/>
                  </a:path>
                </a:pathLst>
              </a:custGeom>
              <a:solidFill>
                <a:srgbClr val="66CF7B"/>
              </a:solidFill>
            </p:spPr>
          </p:sp>
          <p:sp>
            <p:nvSpPr>
              <p:cNvPr name="TextBox 15" id="15"/>
              <p:cNvSpPr txBox="true"/>
              <p:nvPr/>
            </p:nvSpPr>
            <p:spPr>
              <a:xfrm>
                <a:off x="0" y="-28575"/>
                <a:ext cx="2006914" cy="279439"/>
              </a:xfrm>
              <a:prstGeom prst="rect">
                <a:avLst/>
              </a:prstGeom>
            </p:spPr>
            <p:txBody>
              <a:bodyPr anchor="ctr" rtlCol="false" tIns="50800" lIns="50800" bIns="50800" rIns="50800"/>
              <a:lstStyle/>
              <a:p>
                <a:pPr algn="ctr">
                  <a:lnSpc>
                    <a:spcPts val="3249"/>
                  </a:lnSpc>
                </a:pPr>
              </a:p>
            </p:txBody>
          </p:sp>
        </p:grpSp>
        <p:sp>
          <p:nvSpPr>
            <p:cNvPr name="TextBox 16" id="16"/>
            <p:cNvSpPr txBox="true"/>
            <p:nvPr/>
          </p:nvSpPr>
          <p:spPr>
            <a:xfrm rot="0">
              <a:off x="0" y="174268"/>
              <a:ext cx="7947810" cy="635415"/>
            </a:xfrm>
            <a:prstGeom prst="rect">
              <a:avLst/>
            </a:prstGeom>
          </p:spPr>
          <p:txBody>
            <a:bodyPr anchor="t" rtlCol="false" tIns="0" lIns="0" bIns="0" rIns="0">
              <a:spAutoFit/>
            </a:bodyPr>
            <a:lstStyle/>
            <a:p>
              <a:pPr algn="ctr" marL="0" indent="0" lvl="0">
                <a:lnSpc>
                  <a:spcPts val="3754"/>
                </a:lnSpc>
                <a:spcBef>
                  <a:spcPct val="0"/>
                </a:spcBef>
              </a:pPr>
              <a:r>
                <a:rPr lang="en-US" b="true" sz="3129">
                  <a:solidFill>
                    <a:srgbClr val="000000"/>
                  </a:solidFill>
                  <a:latin typeface="Glacial Indifference Bold"/>
                  <a:ea typeface="Glacial Indifference Bold"/>
                  <a:cs typeface="Glacial Indifference Bold"/>
                  <a:sym typeface="Glacial Indifference Bold"/>
                </a:rPr>
                <a:t>RESOURCES</a:t>
              </a:r>
            </a:p>
          </p:txBody>
        </p:sp>
      </p:grpSp>
      <p:sp>
        <p:nvSpPr>
          <p:cNvPr name="TextBox 17" id="17"/>
          <p:cNvSpPr txBox="true"/>
          <p:nvPr/>
        </p:nvSpPr>
        <p:spPr>
          <a:xfrm rot="0">
            <a:off x="424564" y="5667795"/>
            <a:ext cx="7845573" cy="1810385"/>
          </a:xfrm>
          <a:prstGeom prst="rect">
            <a:avLst/>
          </a:prstGeom>
        </p:spPr>
        <p:txBody>
          <a:bodyPr anchor="t" rtlCol="false" tIns="0" lIns="0" bIns="0" rIns="0">
            <a:spAutoFit/>
          </a:bodyPr>
          <a:lstStyle/>
          <a:p>
            <a:pPr algn="l" marL="474983" indent="-237491" lvl="1">
              <a:lnSpc>
                <a:spcPts val="2860"/>
              </a:lnSpc>
              <a:buFont typeface="Arial"/>
              <a:buChar char="•"/>
            </a:pPr>
            <a:r>
              <a:rPr lang="en-US" sz="2200">
                <a:solidFill>
                  <a:srgbClr val="000000"/>
                </a:solidFill>
                <a:latin typeface="Glacial Indifference"/>
                <a:ea typeface="Glacial Indifference"/>
                <a:cs typeface="Glacial Indifference"/>
                <a:sym typeface="Glacial Indifference"/>
              </a:rPr>
              <a:t>Yoga mats or soft floor space.</a:t>
            </a:r>
          </a:p>
          <a:p>
            <a:pPr algn="l" marL="474983" indent="-237491" lvl="1">
              <a:lnSpc>
                <a:spcPts val="2860"/>
              </a:lnSpc>
              <a:buFont typeface="Arial"/>
              <a:buChar char="•"/>
            </a:pPr>
            <a:r>
              <a:rPr lang="en-US" sz="2200">
                <a:solidFill>
                  <a:srgbClr val="000000"/>
                </a:solidFill>
                <a:latin typeface="Glacial Indifference"/>
                <a:ea typeface="Glacial Indifference"/>
                <a:cs typeface="Glacial Indifference"/>
                <a:sym typeface="Glacial Indifference"/>
              </a:rPr>
              <a:t>Guided meditation or mindfulness scripts/audio recordings.</a:t>
            </a:r>
          </a:p>
          <a:p>
            <a:pPr algn="l" marL="474983" indent="-237491" lvl="1">
              <a:lnSpc>
                <a:spcPts val="2860"/>
              </a:lnSpc>
              <a:buFont typeface="Arial"/>
              <a:buChar char="•"/>
            </a:pPr>
            <a:r>
              <a:rPr lang="en-US" sz="2200">
                <a:solidFill>
                  <a:srgbClr val="000000"/>
                </a:solidFill>
                <a:latin typeface="Glacial Indifference"/>
                <a:ea typeface="Glacial Indifference"/>
                <a:cs typeface="Glacial Indifference"/>
                <a:sym typeface="Glacial Indifference"/>
              </a:rPr>
              <a:t>Timer or clock to structure exercises.</a:t>
            </a:r>
          </a:p>
          <a:p>
            <a:pPr algn="l" marL="474983" indent="-237491" lvl="1">
              <a:lnSpc>
                <a:spcPts val="2860"/>
              </a:lnSpc>
              <a:buFont typeface="Arial"/>
              <a:buChar char="•"/>
            </a:pPr>
            <a:r>
              <a:rPr lang="en-US" sz="2200">
                <a:solidFill>
                  <a:srgbClr val="000000"/>
                </a:solidFill>
                <a:latin typeface="Glacial Indifference"/>
                <a:ea typeface="Glacial Indifference"/>
                <a:cs typeface="Glacial Indifference"/>
                <a:sym typeface="Glacial Indifference"/>
              </a:rPr>
              <a:t>Journals or reflection sheets.</a:t>
            </a:r>
          </a:p>
          <a:p>
            <a:pPr algn="l">
              <a:lnSpc>
                <a:spcPts val="2860"/>
              </a:lnSpc>
            </a:pPr>
          </a:p>
        </p:txBody>
      </p:sp>
      <p:sp>
        <p:nvSpPr>
          <p:cNvPr name="TextBox 18" id="18"/>
          <p:cNvSpPr txBox="true"/>
          <p:nvPr/>
        </p:nvSpPr>
        <p:spPr>
          <a:xfrm rot="0">
            <a:off x="199129" y="7961241"/>
            <a:ext cx="7620000" cy="1810385"/>
          </a:xfrm>
          <a:prstGeom prst="rect">
            <a:avLst/>
          </a:prstGeom>
        </p:spPr>
        <p:txBody>
          <a:bodyPr anchor="t" rtlCol="false" tIns="0" lIns="0" bIns="0" rIns="0">
            <a:spAutoFit/>
          </a:bodyPr>
          <a:lstStyle/>
          <a:p>
            <a:pPr algn="ctr">
              <a:lnSpc>
                <a:spcPts val="2860"/>
              </a:lnSpc>
            </a:pPr>
            <a:r>
              <a:rPr lang="en-US" sz="2200">
                <a:solidFill>
                  <a:srgbClr val="000000"/>
                </a:solidFill>
                <a:latin typeface="Glacial Indifference"/>
                <a:ea typeface="Glacial Indifference"/>
                <a:cs typeface="Glacial Indifference"/>
                <a:sym typeface="Glacial Indifference"/>
              </a:rPr>
              <a:t>Participants develop skills fo</a:t>
            </a:r>
            <a:r>
              <a:rPr lang="en-US" sz="2200">
                <a:solidFill>
                  <a:srgbClr val="000000"/>
                </a:solidFill>
                <a:latin typeface="Glacial Indifference"/>
                <a:ea typeface="Glacial Indifference"/>
                <a:cs typeface="Glacial Indifference"/>
                <a:sym typeface="Glacial Indifference"/>
              </a:rPr>
              <a:t>r self-car</a:t>
            </a:r>
            <a:r>
              <a:rPr lang="en-US" sz="2200">
                <a:solidFill>
                  <a:srgbClr val="000000"/>
                </a:solidFill>
                <a:latin typeface="Glacial Indifference"/>
                <a:ea typeface="Glacial Indifference"/>
                <a:cs typeface="Glacial Indifference"/>
                <a:sym typeface="Glacial Indifference"/>
              </a:rPr>
              <a:t>e, emotional regulation, and stress management. Builds resilience for youth workers, reducing burnout risk. </a:t>
            </a:r>
            <a:r>
              <a:rPr lang="en-US" sz="2200">
                <a:solidFill>
                  <a:srgbClr val="000000"/>
                </a:solidFill>
                <a:latin typeface="Glacial Indifference"/>
                <a:ea typeface="Glacial Indifference"/>
                <a:cs typeface="Glacial Indifference"/>
                <a:sym typeface="Glacial Indifference"/>
              </a:rPr>
              <a:t>P</a:t>
            </a:r>
            <a:r>
              <a:rPr lang="en-US" sz="2200">
                <a:solidFill>
                  <a:srgbClr val="000000"/>
                </a:solidFill>
                <a:latin typeface="Glacial Indifference"/>
                <a:ea typeface="Glacial Indifference"/>
                <a:cs typeface="Glacial Indifference"/>
                <a:sym typeface="Glacial Indifference"/>
              </a:rPr>
              <a:t>rovides practical, repeatable techniques for supporting young people’s mental health.</a:t>
            </a:r>
          </a:p>
          <a:p>
            <a:pPr algn="ctr">
              <a:lnSpc>
                <a:spcPts val="2860"/>
              </a:lnSpc>
            </a:pPr>
          </a:p>
        </p:txBody>
      </p:sp>
      <p:sp>
        <p:nvSpPr>
          <p:cNvPr name="TextBox 19" id="19"/>
          <p:cNvSpPr txBox="true"/>
          <p:nvPr/>
        </p:nvSpPr>
        <p:spPr>
          <a:xfrm rot="0">
            <a:off x="199129" y="3545242"/>
            <a:ext cx="7620000" cy="1810385"/>
          </a:xfrm>
          <a:prstGeom prst="rect">
            <a:avLst/>
          </a:prstGeom>
        </p:spPr>
        <p:txBody>
          <a:bodyPr anchor="t" rtlCol="false" tIns="0" lIns="0" bIns="0" rIns="0">
            <a:spAutoFit/>
          </a:bodyPr>
          <a:lstStyle/>
          <a:p>
            <a:pPr algn="ctr">
              <a:lnSpc>
                <a:spcPts val="2860"/>
              </a:lnSpc>
            </a:pPr>
            <a:r>
              <a:rPr lang="en-US" sz="2200">
                <a:solidFill>
                  <a:srgbClr val="000000"/>
                </a:solidFill>
                <a:latin typeface="Glacial Indifference"/>
                <a:ea typeface="Glacial Indifference"/>
                <a:cs typeface="Glacial Indifference"/>
                <a:sym typeface="Glacial Indifference"/>
              </a:rPr>
              <a:t>St</a:t>
            </a:r>
            <a:r>
              <a:rPr lang="en-US" sz="2200">
                <a:solidFill>
                  <a:srgbClr val="000000"/>
                </a:solidFill>
                <a:latin typeface="Glacial Indifference"/>
                <a:ea typeface="Glacial Indifference"/>
                <a:cs typeface="Glacial Indifference"/>
                <a:sym typeface="Glacial Indifference"/>
              </a:rPr>
              <a:t>rengthen emotional regulat</a:t>
            </a:r>
            <a:r>
              <a:rPr lang="en-US" sz="2200">
                <a:solidFill>
                  <a:srgbClr val="000000"/>
                </a:solidFill>
                <a:latin typeface="Glacial Indifference"/>
                <a:ea typeface="Glacial Indifference"/>
                <a:cs typeface="Glacial Indifference"/>
                <a:sym typeface="Glacial Indifference"/>
              </a:rPr>
              <a:t>ion, stress management, and personal resilience. Provide practical tools youth workers can apply with themselves and with young people. Encourage self-care practices that improve professional sustainability.</a:t>
            </a:r>
          </a:p>
          <a:p>
            <a:pPr algn="ctr">
              <a:lnSpc>
                <a:spcPts val="2860"/>
              </a:lnSpc>
            </a:pPr>
          </a:p>
        </p:txBody>
      </p:sp>
      <p:sp>
        <p:nvSpPr>
          <p:cNvPr name="TextBox 20" id="20"/>
          <p:cNvSpPr txBox="true"/>
          <p:nvPr/>
        </p:nvSpPr>
        <p:spPr>
          <a:xfrm rot="0">
            <a:off x="7819129" y="2326448"/>
            <a:ext cx="10059845" cy="7239635"/>
          </a:xfrm>
          <a:prstGeom prst="rect">
            <a:avLst/>
          </a:prstGeom>
        </p:spPr>
        <p:txBody>
          <a:bodyPr anchor="t" rtlCol="false" tIns="0" lIns="0" bIns="0" rIns="0">
            <a:spAutoFit/>
          </a:bodyPr>
          <a:lstStyle/>
          <a:p>
            <a:pPr algn="just"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Intro</a:t>
            </a:r>
            <a:r>
              <a:rPr lang="en-US" sz="2200">
                <a:solidFill>
                  <a:srgbClr val="000000"/>
                </a:solidFill>
                <a:latin typeface="Glacial Indifference"/>
                <a:ea typeface="Glacial Indifference"/>
                <a:cs typeface="Glacial Indifference"/>
                <a:sym typeface="Glacial Indifference"/>
              </a:rPr>
              <a:t>duction (2–3 minutes):</a:t>
            </a:r>
          </a:p>
          <a:p>
            <a:pPr algn="just" marL="949965" indent="-316655" lvl="2">
              <a:lnSpc>
                <a:spcPts val="2860"/>
              </a:lnSpc>
              <a:buFont typeface="Arial"/>
              <a:buChar char="⚬"/>
            </a:pPr>
            <a:r>
              <a:rPr lang="en-US" sz="2200">
                <a:solidFill>
                  <a:srgbClr val="000000"/>
                </a:solidFill>
                <a:latin typeface="Glacial Indifference"/>
                <a:ea typeface="Glacial Indifference"/>
                <a:cs typeface="Glacial Indifference"/>
                <a:sym typeface="Glacial Indifference"/>
              </a:rPr>
              <a:t>Explain the purpose of mindfulness and resilience exercises: to improve awareness, emotional regulation, and stress management.</a:t>
            </a:r>
          </a:p>
          <a:p>
            <a:pPr algn="just" marL="949965" indent="-316655" lvl="2">
              <a:lnSpc>
                <a:spcPts val="2860"/>
              </a:lnSpc>
              <a:buFont typeface="Arial"/>
              <a:buChar char="⚬"/>
            </a:pPr>
            <a:r>
              <a:rPr lang="en-US" sz="2200">
                <a:solidFill>
                  <a:srgbClr val="000000"/>
                </a:solidFill>
                <a:latin typeface="Glacial Indifference"/>
                <a:ea typeface="Glacial Indifference"/>
                <a:cs typeface="Glacial Indifference"/>
                <a:sym typeface="Glacial Indifference"/>
              </a:rPr>
              <a:t>Encourage</a:t>
            </a:r>
            <a:r>
              <a:rPr lang="en-US" sz="2200">
                <a:solidFill>
                  <a:srgbClr val="000000"/>
                </a:solidFill>
                <a:latin typeface="Glacial Indifference"/>
                <a:ea typeface="Glacial Indifference"/>
                <a:cs typeface="Glacial Indifference"/>
                <a:sym typeface="Glacial Indifference"/>
              </a:rPr>
              <a:t> participants to approach exercises with an open mind and without judgment.</a:t>
            </a:r>
          </a:p>
          <a:p>
            <a:pPr algn="just"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Breathing and Mindfulness Exercise (5–10 minutes):</a:t>
            </a:r>
          </a:p>
          <a:p>
            <a:pPr algn="just" marL="949965" indent="-316655" lvl="2">
              <a:lnSpc>
                <a:spcPts val="2860"/>
              </a:lnSpc>
              <a:buFont typeface="Arial"/>
              <a:buChar char="⚬"/>
            </a:pPr>
            <a:r>
              <a:rPr lang="en-US" sz="2200">
                <a:solidFill>
                  <a:srgbClr val="000000"/>
                </a:solidFill>
                <a:latin typeface="Glacial Indifference"/>
                <a:ea typeface="Glacial Indifference"/>
                <a:cs typeface="Glacial Indifference"/>
                <a:sym typeface="Glacial Indifference"/>
              </a:rPr>
              <a:t>Ask participants to sit or lie comfortably on yoga mats.</a:t>
            </a:r>
          </a:p>
          <a:p>
            <a:pPr algn="just" marL="949965" indent="-316655" lvl="2">
              <a:lnSpc>
                <a:spcPts val="2860"/>
              </a:lnSpc>
              <a:buFont typeface="Arial"/>
              <a:buChar char="⚬"/>
            </a:pPr>
            <a:r>
              <a:rPr lang="en-US" sz="2200">
                <a:solidFill>
                  <a:srgbClr val="000000"/>
                </a:solidFill>
                <a:latin typeface="Glacial Indifference"/>
                <a:ea typeface="Glacial Indifference"/>
                <a:cs typeface="Glacial Indifference"/>
                <a:sym typeface="Glacial Indifference"/>
              </a:rPr>
              <a:t>Gui</a:t>
            </a:r>
            <a:r>
              <a:rPr lang="en-US" sz="2200">
                <a:solidFill>
                  <a:srgbClr val="000000"/>
                </a:solidFill>
                <a:latin typeface="Glacial Indifference"/>
                <a:ea typeface="Glacial Indifference"/>
                <a:cs typeface="Glacial Indifference"/>
                <a:sym typeface="Glacial Indifference"/>
              </a:rPr>
              <a:t>de them through a simple breathing exercise: inhale for 4 counts, hold for 2, exhale for 6.</a:t>
            </a:r>
          </a:p>
          <a:p>
            <a:pPr algn="just" marL="949965" indent="-316655" lvl="2">
              <a:lnSpc>
                <a:spcPts val="2860"/>
              </a:lnSpc>
              <a:buFont typeface="Arial"/>
              <a:buChar char="⚬"/>
            </a:pPr>
            <a:r>
              <a:rPr lang="en-US" sz="2200">
                <a:solidFill>
                  <a:srgbClr val="000000"/>
                </a:solidFill>
                <a:latin typeface="Glacial Indifference"/>
                <a:ea typeface="Glacial Indifference"/>
                <a:cs typeface="Glacial Indifference"/>
                <a:sym typeface="Glacial Indifference"/>
              </a:rPr>
              <a:t>Optional: introduce a body-scan meditation where participants notice sensations in different parts of their body.</a:t>
            </a:r>
          </a:p>
          <a:p>
            <a:pPr algn="just" marL="949965" indent="-316655" lvl="2">
              <a:lnSpc>
                <a:spcPts val="2860"/>
              </a:lnSpc>
              <a:buFont typeface="Arial"/>
              <a:buChar char="⚬"/>
            </a:pPr>
            <a:r>
              <a:rPr lang="en-US" sz="2200">
                <a:solidFill>
                  <a:srgbClr val="000000"/>
                </a:solidFill>
                <a:latin typeface="Glacial Indifference"/>
                <a:ea typeface="Glacial Indifference"/>
                <a:cs typeface="Glacial Indifference"/>
                <a:sym typeface="Glacial Indifference"/>
              </a:rPr>
              <a:t>Encourage reflection on thoughts and feelings</a:t>
            </a:r>
            <a:r>
              <a:rPr lang="en-US" sz="2200">
                <a:solidFill>
                  <a:srgbClr val="000000"/>
                </a:solidFill>
                <a:latin typeface="Glacial Indifference"/>
                <a:ea typeface="Glacial Indifference"/>
                <a:cs typeface="Glacial Indifference"/>
                <a:sym typeface="Glacial Indifference"/>
              </a:rPr>
              <a:t> that a</a:t>
            </a:r>
            <a:r>
              <a:rPr lang="en-US" sz="2200">
                <a:solidFill>
                  <a:srgbClr val="000000"/>
                </a:solidFill>
                <a:latin typeface="Glacial Indifference"/>
                <a:ea typeface="Glacial Indifference"/>
                <a:cs typeface="Glacial Indifference"/>
                <a:sym typeface="Glacial Indifference"/>
              </a:rPr>
              <a:t>rise during the practice.</a:t>
            </a:r>
          </a:p>
          <a:p>
            <a:pPr algn="just"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Guided Visualization or Relaxation</a:t>
            </a:r>
            <a:r>
              <a:rPr lang="en-US" sz="2200">
                <a:solidFill>
                  <a:srgbClr val="000000"/>
                </a:solidFill>
                <a:latin typeface="Glacial Indifference"/>
                <a:ea typeface="Glacial Indifference"/>
                <a:cs typeface="Glacial Indifference"/>
                <a:sym typeface="Glacial Indifference"/>
              </a:rPr>
              <a:t> (5–10 mi</a:t>
            </a:r>
            <a:r>
              <a:rPr lang="en-US" sz="2200">
                <a:solidFill>
                  <a:srgbClr val="000000"/>
                </a:solidFill>
                <a:latin typeface="Glacial Indifference"/>
                <a:ea typeface="Glacial Indifference"/>
                <a:cs typeface="Glacial Indifference"/>
                <a:sym typeface="Glacial Indifference"/>
              </a:rPr>
              <a:t>nutes):</a:t>
            </a:r>
          </a:p>
          <a:p>
            <a:pPr algn="just" marL="949965" indent="-316655" lvl="2">
              <a:lnSpc>
                <a:spcPts val="2860"/>
              </a:lnSpc>
              <a:buFont typeface="Arial"/>
              <a:buChar char="⚬"/>
            </a:pPr>
            <a:r>
              <a:rPr lang="en-US" sz="2200">
                <a:solidFill>
                  <a:srgbClr val="000000"/>
                </a:solidFill>
                <a:latin typeface="Glacial Indifference"/>
                <a:ea typeface="Glacial Indifference"/>
                <a:cs typeface="Glacial Indifference"/>
                <a:sym typeface="Glacial Indifference"/>
              </a:rPr>
              <a:t>Play soft music or use a quiet environment.</a:t>
            </a:r>
          </a:p>
          <a:p>
            <a:pPr algn="just" marL="949965" indent="-316655" lvl="2">
              <a:lnSpc>
                <a:spcPts val="2860"/>
              </a:lnSpc>
              <a:buFont typeface="Arial"/>
              <a:buChar char="⚬"/>
            </a:pPr>
            <a:r>
              <a:rPr lang="en-US" sz="2200">
                <a:solidFill>
                  <a:srgbClr val="000000"/>
                </a:solidFill>
                <a:latin typeface="Glacial Indifference"/>
                <a:ea typeface="Glacial Indifference"/>
                <a:cs typeface="Glacial Indifference"/>
                <a:sym typeface="Glacial Indifference"/>
              </a:rPr>
              <a:t>Guide participants through a visualization scenario, e.g</a:t>
            </a:r>
            <a:r>
              <a:rPr lang="en-US" sz="2200">
                <a:solidFill>
                  <a:srgbClr val="000000"/>
                </a:solidFill>
                <a:latin typeface="Glacial Indifference"/>
                <a:ea typeface="Glacial Indifference"/>
                <a:cs typeface="Glacial Indifference"/>
                <a:sym typeface="Glacial Indifference"/>
              </a:rPr>
              <a:t>., im</a:t>
            </a:r>
            <a:r>
              <a:rPr lang="en-US" sz="2200">
                <a:solidFill>
                  <a:srgbClr val="000000"/>
                </a:solidFill>
                <a:latin typeface="Glacial Indifference"/>
                <a:ea typeface="Glacial Indifference"/>
                <a:cs typeface="Glacial Indifference"/>
                <a:sym typeface="Glacial Indifference"/>
              </a:rPr>
              <a:t>agining a safe, calm place or visualizing successfully handling a challenging youth situation.</a:t>
            </a:r>
          </a:p>
          <a:p>
            <a:pPr algn="just" marL="949965" indent="-316655" lvl="2">
              <a:lnSpc>
                <a:spcPts val="2860"/>
              </a:lnSpc>
              <a:buFont typeface="Arial"/>
              <a:buChar char="⚬"/>
            </a:pPr>
            <a:r>
              <a:rPr lang="en-US" sz="2200">
                <a:solidFill>
                  <a:srgbClr val="000000"/>
                </a:solidFill>
                <a:latin typeface="Glacial Indifference"/>
                <a:ea typeface="Glacial Indifference"/>
                <a:cs typeface="Glacial Indifference"/>
                <a:sym typeface="Glacial Indifference"/>
              </a:rPr>
              <a:t>Encourage participants to notice emotions, thoughts, and physical sensations during the exercise.</a:t>
            </a:r>
          </a:p>
        </p:txBody>
      </p:sp>
      <p:sp>
        <p:nvSpPr>
          <p:cNvPr name="Freeform 21" id="21"/>
          <p:cNvSpPr/>
          <p:nvPr/>
        </p:nvSpPr>
        <p:spPr>
          <a:xfrm flipH="false" flipV="false" rot="0">
            <a:off x="-166" y="9566083"/>
            <a:ext cx="18288000" cy="8229600"/>
          </a:xfrm>
          <a:custGeom>
            <a:avLst/>
            <a:gdLst/>
            <a:ahLst/>
            <a:cxnLst/>
            <a:rect r="r" b="b" t="t" l="l"/>
            <a:pathLst>
              <a:path h="8229600" w="18288000">
                <a:moveTo>
                  <a:pt x="0" y="0"/>
                </a:moveTo>
                <a:lnTo>
                  <a:pt x="18288000" y="0"/>
                </a:lnTo>
                <a:lnTo>
                  <a:pt x="18288000" y="8229600"/>
                </a:lnTo>
                <a:lnTo>
                  <a:pt x="0" y="8229600"/>
                </a:lnTo>
                <a:lnTo>
                  <a:pt x="0" y="0"/>
                </a:lnTo>
                <a:close/>
              </a:path>
            </a:pathLst>
          </a:custGeom>
          <a:blipFill>
            <a:blip r:embed="rId2"/>
            <a:stretch>
              <a:fillRect l="0" t="-61111" r="0" b="-61111"/>
            </a:stretch>
          </a:blipFill>
        </p:spPr>
      </p:sp>
      <p:sp>
        <p:nvSpPr>
          <p:cNvPr name="TextBox 22" id="22"/>
          <p:cNvSpPr txBox="true"/>
          <p:nvPr/>
        </p:nvSpPr>
        <p:spPr>
          <a:xfrm rot="0">
            <a:off x="1028563" y="571076"/>
            <a:ext cx="9939529" cy="2858643"/>
          </a:xfrm>
          <a:prstGeom prst="rect">
            <a:avLst/>
          </a:prstGeom>
        </p:spPr>
        <p:txBody>
          <a:bodyPr anchor="t" rtlCol="false" tIns="0" lIns="0" bIns="0" rIns="0">
            <a:spAutoFit/>
          </a:bodyPr>
          <a:lstStyle/>
          <a:p>
            <a:pPr algn="l">
              <a:lnSpc>
                <a:spcPts val="7581"/>
              </a:lnSpc>
            </a:pPr>
            <a:r>
              <a:rPr lang="en-US" sz="5700" b="true">
                <a:solidFill>
                  <a:srgbClr val="000000"/>
                </a:solidFill>
                <a:latin typeface="Glacial Indifference Bold"/>
                <a:ea typeface="Glacial Indifference Bold"/>
                <a:cs typeface="Glacial Indifference Bold"/>
                <a:sym typeface="Glacial Indifference Bold"/>
              </a:rPr>
              <a:t>8. MINDFULNESS, RESILIENCE, AND WELL-BEING PRACTICES</a:t>
            </a:r>
          </a:p>
          <a:p>
            <a:pPr algn="l">
              <a:lnSpc>
                <a:spcPts val="7581"/>
              </a:lnSpc>
            </a:pPr>
          </a:p>
        </p:txBody>
      </p:sp>
      <p:grpSp>
        <p:nvGrpSpPr>
          <p:cNvPr name="Group 23" id="23"/>
          <p:cNvGrpSpPr/>
          <p:nvPr/>
        </p:nvGrpSpPr>
        <p:grpSpPr>
          <a:xfrm rot="0">
            <a:off x="1028700" y="7088302"/>
            <a:ext cx="5960858" cy="745107"/>
            <a:chOff x="0" y="0"/>
            <a:chExt cx="7947810" cy="993476"/>
          </a:xfrm>
        </p:grpSpPr>
        <p:grpSp>
          <p:nvGrpSpPr>
            <p:cNvPr name="Group 24" id="24"/>
            <p:cNvGrpSpPr/>
            <p:nvPr/>
          </p:nvGrpSpPr>
          <p:grpSpPr>
            <a:xfrm rot="0">
              <a:off x="0" y="0"/>
              <a:ext cx="7947810" cy="993476"/>
              <a:chOff x="0" y="0"/>
              <a:chExt cx="2006914" cy="250864"/>
            </a:xfrm>
          </p:grpSpPr>
          <p:sp>
            <p:nvSpPr>
              <p:cNvPr name="Freeform 25" id="25"/>
              <p:cNvSpPr/>
              <p:nvPr/>
            </p:nvSpPr>
            <p:spPr>
              <a:xfrm flipH="false" flipV="false" rot="0">
                <a:off x="0" y="0"/>
                <a:ext cx="2006914" cy="250864"/>
              </a:xfrm>
              <a:custGeom>
                <a:avLst/>
                <a:gdLst/>
                <a:ahLst/>
                <a:cxnLst/>
                <a:rect r="r" b="b" t="t" l="l"/>
                <a:pathLst>
                  <a:path h="250864" w="2006914">
                    <a:moveTo>
                      <a:pt x="51816" y="0"/>
                    </a:moveTo>
                    <a:lnTo>
                      <a:pt x="1955098" y="0"/>
                    </a:lnTo>
                    <a:cubicBezTo>
                      <a:pt x="1983715" y="0"/>
                      <a:pt x="2006914" y="23199"/>
                      <a:pt x="2006914" y="51816"/>
                    </a:cubicBezTo>
                    <a:lnTo>
                      <a:pt x="2006914" y="199048"/>
                    </a:lnTo>
                    <a:cubicBezTo>
                      <a:pt x="2006914" y="212791"/>
                      <a:pt x="2001454" y="225970"/>
                      <a:pt x="1991737" y="235688"/>
                    </a:cubicBezTo>
                    <a:cubicBezTo>
                      <a:pt x="1982020" y="245405"/>
                      <a:pt x="1968840" y="250864"/>
                      <a:pt x="1955098" y="250864"/>
                    </a:cubicBezTo>
                    <a:lnTo>
                      <a:pt x="51816" y="250864"/>
                    </a:lnTo>
                    <a:cubicBezTo>
                      <a:pt x="38074" y="250864"/>
                      <a:pt x="24894" y="245405"/>
                      <a:pt x="15177" y="235688"/>
                    </a:cubicBezTo>
                    <a:cubicBezTo>
                      <a:pt x="5459" y="225970"/>
                      <a:pt x="0" y="212791"/>
                      <a:pt x="0" y="199048"/>
                    </a:cubicBezTo>
                    <a:lnTo>
                      <a:pt x="0" y="51816"/>
                    </a:lnTo>
                    <a:cubicBezTo>
                      <a:pt x="0" y="23199"/>
                      <a:pt x="23199" y="0"/>
                      <a:pt x="51816" y="0"/>
                    </a:cubicBezTo>
                    <a:close/>
                  </a:path>
                </a:pathLst>
              </a:custGeom>
              <a:solidFill>
                <a:srgbClr val="66CF7B"/>
              </a:solidFill>
            </p:spPr>
          </p:sp>
          <p:sp>
            <p:nvSpPr>
              <p:cNvPr name="TextBox 26" id="26"/>
              <p:cNvSpPr txBox="true"/>
              <p:nvPr/>
            </p:nvSpPr>
            <p:spPr>
              <a:xfrm>
                <a:off x="0" y="-28575"/>
                <a:ext cx="2006914" cy="279439"/>
              </a:xfrm>
              <a:prstGeom prst="rect">
                <a:avLst/>
              </a:prstGeom>
            </p:spPr>
            <p:txBody>
              <a:bodyPr anchor="ctr" rtlCol="false" tIns="50800" lIns="50800" bIns="50800" rIns="50800"/>
              <a:lstStyle/>
              <a:p>
                <a:pPr algn="ctr">
                  <a:lnSpc>
                    <a:spcPts val="3249"/>
                  </a:lnSpc>
                </a:pPr>
              </a:p>
            </p:txBody>
          </p:sp>
        </p:grpSp>
        <p:sp>
          <p:nvSpPr>
            <p:cNvPr name="TextBox 27" id="27"/>
            <p:cNvSpPr txBox="true"/>
            <p:nvPr/>
          </p:nvSpPr>
          <p:spPr>
            <a:xfrm rot="0">
              <a:off x="0" y="174268"/>
              <a:ext cx="7947810" cy="635415"/>
            </a:xfrm>
            <a:prstGeom prst="rect">
              <a:avLst/>
            </a:prstGeom>
          </p:spPr>
          <p:txBody>
            <a:bodyPr anchor="t" rtlCol="false" tIns="0" lIns="0" bIns="0" rIns="0">
              <a:spAutoFit/>
            </a:bodyPr>
            <a:lstStyle/>
            <a:p>
              <a:pPr algn="ctr" marL="0" indent="0" lvl="0">
                <a:lnSpc>
                  <a:spcPts val="3754"/>
                </a:lnSpc>
                <a:spcBef>
                  <a:spcPct val="0"/>
                </a:spcBef>
              </a:pPr>
              <a:r>
                <a:rPr lang="en-US" b="true" sz="3129">
                  <a:solidFill>
                    <a:srgbClr val="000000"/>
                  </a:solidFill>
                  <a:latin typeface="Glacial Indifference Bold"/>
                  <a:ea typeface="Glacial Indifference Bold"/>
                  <a:cs typeface="Glacial Indifference Bold"/>
                  <a:sym typeface="Glacial Indifference Bold"/>
                </a:rPr>
                <a:t>OUTCOME</a:t>
              </a:r>
            </a:p>
          </p:txBody>
        </p:sp>
      </p:grpSp>
      <p:sp>
        <p:nvSpPr>
          <p:cNvPr name="Freeform 28" id="28"/>
          <p:cNvSpPr/>
          <p:nvPr/>
        </p:nvSpPr>
        <p:spPr>
          <a:xfrm flipH="false" flipV="false" rot="0">
            <a:off x="15953281" y="9258300"/>
            <a:ext cx="2334719" cy="474293"/>
          </a:xfrm>
          <a:custGeom>
            <a:avLst/>
            <a:gdLst/>
            <a:ahLst/>
            <a:cxnLst/>
            <a:rect r="r" b="b" t="t" l="l"/>
            <a:pathLst>
              <a:path h="474293" w="2334719">
                <a:moveTo>
                  <a:pt x="0" y="0"/>
                </a:moveTo>
                <a:lnTo>
                  <a:pt x="2334719" y="0"/>
                </a:lnTo>
                <a:lnTo>
                  <a:pt x="2334719" y="474293"/>
                </a:lnTo>
                <a:lnTo>
                  <a:pt x="0" y="474293"/>
                </a:lnTo>
                <a:lnTo>
                  <a:pt x="0" y="0"/>
                </a:lnTo>
                <a:close/>
              </a:path>
            </a:pathLst>
          </a:custGeom>
          <a:blipFill>
            <a:blip r:embed="rId3"/>
            <a:stretch>
              <a:fillRect l="0" t="0" r="0" b="-9526"/>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AF8EE"/>
        </a:solidFill>
      </p:bgPr>
    </p:bg>
    <p:spTree>
      <p:nvGrpSpPr>
        <p:cNvPr id="1" name=""/>
        <p:cNvGrpSpPr/>
        <p:nvPr/>
      </p:nvGrpSpPr>
      <p:grpSpPr>
        <a:xfrm>
          <a:off x="0" y="0"/>
          <a:ext cx="0" cy="0"/>
          <a:chOff x="0" y="0"/>
          <a:chExt cx="0" cy="0"/>
        </a:xfrm>
      </p:grpSpPr>
      <p:sp>
        <p:nvSpPr>
          <p:cNvPr name="TextBox 2" id="2"/>
          <p:cNvSpPr txBox="true"/>
          <p:nvPr/>
        </p:nvSpPr>
        <p:spPr>
          <a:xfrm rot="0">
            <a:off x="1028700" y="990600"/>
            <a:ext cx="16230600" cy="4117340"/>
          </a:xfrm>
          <a:prstGeom prst="rect">
            <a:avLst/>
          </a:prstGeom>
        </p:spPr>
        <p:txBody>
          <a:bodyPr anchor="t" rtlCol="false" tIns="0" lIns="0" bIns="0" rIns="0">
            <a:spAutoFit/>
          </a:bodyPr>
          <a:lstStyle/>
          <a:p>
            <a:pPr algn="l">
              <a:lnSpc>
                <a:spcPts val="3639"/>
              </a:lnSpc>
            </a:pPr>
            <a:r>
              <a:rPr lang="en-US" sz="2799">
                <a:solidFill>
                  <a:srgbClr val="000000"/>
                </a:solidFill>
                <a:latin typeface="Glacial Indifference"/>
                <a:ea typeface="Glacial Indifference"/>
                <a:cs typeface="Glacial Indifference"/>
                <a:sym typeface="Glacial Indifference"/>
              </a:rPr>
              <a:t>This document provides fully </a:t>
            </a:r>
            <a:r>
              <a:rPr lang="en-US" sz="2799">
                <a:solidFill>
                  <a:srgbClr val="000000"/>
                </a:solidFill>
                <a:latin typeface="Glacial Indifference"/>
                <a:ea typeface="Glacial Indifference"/>
                <a:cs typeface="Glacial Indifference"/>
                <a:sym typeface="Glacial Indifference"/>
              </a:rPr>
              <a:t>d</a:t>
            </a:r>
            <a:r>
              <a:rPr lang="en-US" sz="2799">
                <a:solidFill>
                  <a:srgbClr val="000000"/>
                </a:solidFill>
                <a:latin typeface="Glacial Indifference"/>
                <a:ea typeface="Glacial Indifference"/>
                <a:cs typeface="Glacial Indifference"/>
                <a:sym typeface="Glacial Indifference"/>
              </a:rPr>
              <a:t>eta</a:t>
            </a:r>
            <a:r>
              <a:rPr lang="en-US" sz="2799">
                <a:solidFill>
                  <a:srgbClr val="000000"/>
                </a:solidFill>
                <a:latin typeface="Glacial Indifference"/>
                <a:ea typeface="Glacial Indifference"/>
                <a:cs typeface="Glacial Indifference"/>
                <a:sym typeface="Glacial Indifference"/>
              </a:rPr>
              <a:t>i</a:t>
            </a:r>
            <a:r>
              <a:rPr lang="en-US" sz="2799">
                <a:solidFill>
                  <a:srgbClr val="000000"/>
                </a:solidFill>
                <a:latin typeface="Glacial Indifference"/>
                <a:ea typeface="Glacial Indifference"/>
                <a:cs typeface="Glacial Indifference"/>
                <a:sym typeface="Glacial Indifference"/>
              </a:rPr>
              <a:t>l</a:t>
            </a:r>
            <a:r>
              <a:rPr lang="en-US" sz="2799">
                <a:solidFill>
                  <a:srgbClr val="000000"/>
                </a:solidFill>
                <a:latin typeface="Glacial Indifference"/>
                <a:ea typeface="Glacial Indifference"/>
                <a:cs typeface="Glacial Indifference"/>
                <a:sym typeface="Glacial Indifference"/>
              </a:rPr>
              <a:t>ed</a:t>
            </a:r>
            <a:r>
              <a:rPr lang="en-US" sz="2799">
                <a:solidFill>
                  <a:srgbClr val="000000"/>
                </a:solidFill>
                <a:latin typeface="Glacial Indifference"/>
                <a:ea typeface="Glacial Indifference"/>
                <a:cs typeface="Glacial Indifference"/>
                <a:sym typeface="Glacial Indifference"/>
              </a:rPr>
              <a:t> </a:t>
            </a:r>
            <a:r>
              <a:rPr lang="en-US" sz="2799">
                <a:solidFill>
                  <a:srgbClr val="000000"/>
                </a:solidFill>
                <a:latin typeface="Glacial Indifference"/>
                <a:ea typeface="Glacial Indifference"/>
                <a:cs typeface="Glacial Indifference"/>
                <a:sym typeface="Glacial Indifference"/>
              </a:rPr>
              <a:t>s</a:t>
            </a:r>
            <a:r>
              <a:rPr lang="en-US" sz="2799">
                <a:solidFill>
                  <a:srgbClr val="000000"/>
                </a:solidFill>
                <a:latin typeface="Glacial Indifference"/>
                <a:ea typeface="Glacial Indifference"/>
                <a:cs typeface="Glacial Indifference"/>
                <a:sym typeface="Glacial Indifference"/>
              </a:rPr>
              <a:t>tep-by-step guidance </a:t>
            </a:r>
            <a:r>
              <a:rPr lang="en-US" sz="2799">
                <a:solidFill>
                  <a:srgbClr val="000000"/>
                </a:solidFill>
                <a:latin typeface="Glacial Indifference"/>
                <a:ea typeface="Glacial Indifference"/>
                <a:cs typeface="Glacial Indifference"/>
                <a:sym typeface="Glacial Indifference"/>
              </a:rPr>
              <a:t>f</a:t>
            </a:r>
            <a:r>
              <a:rPr lang="en-US" sz="2799">
                <a:solidFill>
                  <a:srgbClr val="000000"/>
                </a:solidFill>
                <a:latin typeface="Glacial Indifference"/>
                <a:ea typeface="Glacial Indifference"/>
                <a:cs typeface="Glacial Indifference"/>
                <a:sym typeface="Glacial Indifference"/>
              </a:rPr>
              <a:t>o</a:t>
            </a:r>
            <a:r>
              <a:rPr lang="en-US" sz="2799">
                <a:solidFill>
                  <a:srgbClr val="000000"/>
                </a:solidFill>
                <a:latin typeface="Glacial Indifference"/>
                <a:ea typeface="Glacial Indifference"/>
                <a:cs typeface="Glacial Indifference"/>
                <a:sym typeface="Glacial Indifference"/>
              </a:rPr>
              <a:t>r</a:t>
            </a:r>
            <a:r>
              <a:rPr lang="en-US" sz="2799">
                <a:solidFill>
                  <a:srgbClr val="000000"/>
                </a:solidFill>
                <a:latin typeface="Glacial Indifference"/>
                <a:ea typeface="Glacial Indifference"/>
                <a:cs typeface="Glacial Indifference"/>
                <a:sym typeface="Glacial Indifference"/>
              </a:rPr>
              <a:t> key </a:t>
            </a:r>
            <a:r>
              <a:rPr lang="en-US" sz="2799">
                <a:solidFill>
                  <a:srgbClr val="000000"/>
                </a:solidFill>
                <a:latin typeface="Glacial Indifference"/>
                <a:ea typeface="Glacial Indifference"/>
                <a:cs typeface="Glacial Indifference"/>
                <a:sym typeface="Glacial Indifference"/>
              </a:rPr>
              <a:t>me</a:t>
            </a:r>
            <a:r>
              <a:rPr lang="en-US" sz="2799">
                <a:solidFill>
                  <a:srgbClr val="000000"/>
                </a:solidFill>
                <a:latin typeface="Glacial Indifference"/>
                <a:ea typeface="Glacial Indifference"/>
                <a:cs typeface="Glacial Indifference"/>
                <a:sym typeface="Glacial Indifference"/>
              </a:rPr>
              <a:t>thods used in the RISE training course (September 21–26, 2025, Klaipeda, Lithuania), implemented by the Social Sustainabi</a:t>
            </a:r>
            <a:r>
              <a:rPr lang="en-US" sz="2799">
                <a:solidFill>
                  <a:srgbClr val="000000"/>
                </a:solidFill>
                <a:latin typeface="Glacial Indifference"/>
                <a:ea typeface="Glacial Indifference"/>
                <a:cs typeface="Glacial Indifference"/>
                <a:sym typeface="Glacial Indifference"/>
              </a:rPr>
              <a:t>lity </a:t>
            </a:r>
            <a:r>
              <a:rPr lang="en-US" sz="2799">
                <a:solidFill>
                  <a:srgbClr val="000000"/>
                </a:solidFill>
                <a:latin typeface="Glacial Indifference"/>
                <a:ea typeface="Glacial Indifference"/>
                <a:cs typeface="Glacial Indifference"/>
                <a:sym typeface="Glacial Indifference"/>
              </a:rPr>
              <a:t>Ac</a:t>
            </a:r>
            <a:r>
              <a:rPr lang="en-US" sz="2799">
                <a:solidFill>
                  <a:srgbClr val="000000"/>
                </a:solidFill>
                <a:latin typeface="Glacial Indifference"/>
                <a:ea typeface="Glacial Indifference"/>
                <a:cs typeface="Glacial Indifference"/>
                <a:sym typeface="Glacial Indifference"/>
              </a:rPr>
              <a:t>ad</a:t>
            </a:r>
            <a:r>
              <a:rPr lang="en-US" sz="2799">
                <a:solidFill>
                  <a:srgbClr val="000000"/>
                </a:solidFill>
                <a:latin typeface="Glacial Indifference"/>
                <a:ea typeface="Glacial Indifference"/>
                <a:cs typeface="Glacial Indifference"/>
                <a:sym typeface="Glacial Indifference"/>
              </a:rPr>
              <a:t>e</a:t>
            </a:r>
            <a:r>
              <a:rPr lang="en-US" sz="2799">
                <a:solidFill>
                  <a:srgbClr val="000000"/>
                </a:solidFill>
                <a:latin typeface="Glacial Indifference"/>
                <a:ea typeface="Glacial Indifference"/>
                <a:cs typeface="Glacial Indifference"/>
                <a:sym typeface="Glacial Indifference"/>
              </a:rPr>
              <a:t>m</a:t>
            </a:r>
            <a:r>
              <a:rPr lang="en-US" sz="2799">
                <a:solidFill>
                  <a:srgbClr val="000000"/>
                </a:solidFill>
                <a:latin typeface="Glacial Indifference"/>
                <a:ea typeface="Glacial Indifference"/>
                <a:cs typeface="Glacial Indifference"/>
                <a:sym typeface="Glacial Indifference"/>
              </a:rPr>
              <a:t>y (Socialinio tvarumo akademija, Lithuania) with partners:</a:t>
            </a:r>
          </a:p>
          <a:p>
            <a:pPr algn="l" marL="604519" indent="-302260" lvl="1">
              <a:lnSpc>
                <a:spcPts val="3639"/>
              </a:lnSpc>
              <a:buFont typeface="Arial"/>
              <a:buChar char="•"/>
            </a:pPr>
            <a:r>
              <a:rPr lang="en-US" sz="2799">
                <a:solidFill>
                  <a:srgbClr val="000000"/>
                </a:solidFill>
                <a:latin typeface="Glacial Indifference"/>
                <a:ea typeface="Glacial Indifference"/>
                <a:cs typeface="Glacial Indifference"/>
                <a:sym typeface="Glacial Indifference"/>
              </a:rPr>
              <a:t>Kambuka Kids MTU (Estonia)</a:t>
            </a:r>
          </a:p>
          <a:p>
            <a:pPr algn="l" marL="604519" indent="-302260" lvl="1">
              <a:lnSpc>
                <a:spcPts val="3639"/>
              </a:lnSpc>
              <a:buFont typeface="Arial"/>
              <a:buChar char="•"/>
            </a:pPr>
            <a:r>
              <a:rPr lang="en-US" sz="2799">
                <a:solidFill>
                  <a:srgbClr val="000000"/>
                </a:solidFill>
                <a:latin typeface="Glacial Indifference"/>
                <a:ea typeface="Glacial Indifference"/>
                <a:cs typeface="Glacial Indifference"/>
                <a:sym typeface="Glacial Indifference"/>
              </a:rPr>
              <a:t>Civic Organization "We a</a:t>
            </a:r>
            <a:r>
              <a:rPr lang="en-US" sz="2799">
                <a:solidFill>
                  <a:srgbClr val="000000"/>
                </a:solidFill>
                <a:latin typeface="Glacial Indifference"/>
                <a:ea typeface="Glacial Indifference"/>
                <a:cs typeface="Glacial Indifference"/>
                <a:sym typeface="Glacial Indifference"/>
              </a:rPr>
              <a:t>re</a:t>
            </a:r>
            <a:r>
              <a:rPr lang="en-US" sz="2799">
                <a:solidFill>
                  <a:srgbClr val="000000"/>
                </a:solidFill>
                <a:latin typeface="Glacial Indifference"/>
                <a:ea typeface="Glacial Indifference"/>
                <a:cs typeface="Glacial Indifference"/>
                <a:sym typeface="Glacial Indifference"/>
              </a:rPr>
              <a:t> the F</a:t>
            </a:r>
            <a:r>
              <a:rPr lang="en-US" sz="2799">
                <a:solidFill>
                  <a:srgbClr val="000000"/>
                </a:solidFill>
                <a:latin typeface="Glacial Indifference"/>
                <a:ea typeface="Glacial Indifference"/>
                <a:cs typeface="Glacial Indifference"/>
                <a:sym typeface="Glacial Indifference"/>
              </a:rPr>
              <a:t>u</a:t>
            </a:r>
            <a:r>
              <a:rPr lang="en-US" sz="2799">
                <a:solidFill>
                  <a:srgbClr val="000000"/>
                </a:solidFill>
                <a:latin typeface="Glacial Indifference"/>
                <a:ea typeface="Glacial Indifference"/>
                <a:cs typeface="Glacial Indifference"/>
                <a:sym typeface="Glacial Indifference"/>
              </a:rPr>
              <a:t>ture" (Ukraine)</a:t>
            </a:r>
          </a:p>
          <a:p>
            <a:pPr algn="l" marL="604519" indent="-302260" lvl="1">
              <a:lnSpc>
                <a:spcPts val="3639"/>
              </a:lnSpc>
              <a:buFont typeface="Arial"/>
              <a:buChar char="•"/>
            </a:pPr>
            <a:r>
              <a:rPr lang="en-US" sz="2799">
                <a:solidFill>
                  <a:srgbClr val="000000"/>
                </a:solidFill>
                <a:latin typeface="Glacial Indifference"/>
                <a:ea typeface="Glacial Indifference"/>
                <a:cs typeface="Glacial Indifference"/>
                <a:sym typeface="Glacial Indifference"/>
              </a:rPr>
              <a:t>Exploring Cultural Campfire Opportunities (Norway)</a:t>
            </a:r>
          </a:p>
          <a:p>
            <a:pPr algn="l" marL="604519" indent="-302260" lvl="1">
              <a:lnSpc>
                <a:spcPts val="3639"/>
              </a:lnSpc>
              <a:buFont typeface="Arial"/>
              <a:buChar char="•"/>
            </a:pPr>
            <a:r>
              <a:rPr lang="en-US" sz="2799">
                <a:solidFill>
                  <a:srgbClr val="000000"/>
                </a:solidFill>
                <a:latin typeface="Glacial Indifference"/>
                <a:ea typeface="Glacial Indifference"/>
                <a:cs typeface="Glacial Indifference"/>
                <a:sym typeface="Glacial Indifference"/>
              </a:rPr>
              <a:t>VESZPRÉM MEGYEI JOGÚ VÁROS ÖNKORMÁNYZATA (Hungary)</a:t>
            </a:r>
          </a:p>
          <a:p>
            <a:pPr algn="l" marL="604519" indent="-302260" lvl="1">
              <a:lnSpc>
                <a:spcPts val="3639"/>
              </a:lnSpc>
              <a:buFont typeface="Arial"/>
              <a:buChar char="•"/>
            </a:pPr>
            <a:r>
              <a:rPr lang="en-US" sz="2799">
                <a:solidFill>
                  <a:srgbClr val="000000"/>
                </a:solidFill>
                <a:latin typeface="Glacial Indifference"/>
                <a:ea typeface="Glacial Indifference"/>
                <a:cs typeface="Glacial Indifference"/>
                <a:sym typeface="Glacial Indifference"/>
              </a:rPr>
              <a:t>GMINA LUBLIN (Poland)</a:t>
            </a:r>
          </a:p>
          <a:p>
            <a:pPr algn="l" marL="0" indent="0" lvl="0">
              <a:lnSpc>
                <a:spcPts val="3639"/>
              </a:lnSpc>
            </a:pPr>
          </a:p>
        </p:txBody>
      </p:sp>
      <p:sp>
        <p:nvSpPr>
          <p:cNvPr name="Freeform 3" id="3"/>
          <p:cNvSpPr/>
          <p:nvPr/>
        </p:nvSpPr>
        <p:spPr>
          <a:xfrm flipH="false" flipV="false" rot="0">
            <a:off x="0" y="5631260"/>
            <a:ext cx="18288000" cy="8229600"/>
          </a:xfrm>
          <a:custGeom>
            <a:avLst/>
            <a:gdLst/>
            <a:ahLst/>
            <a:cxnLst/>
            <a:rect r="r" b="b" t="t" l="l"/>
            <a:pathLst>
              <a:path h="8229600" w="18288000">
                <a:moveTo>
                  <a:pt x="0" y="0"/>
                </a:moveTo>
                <a:lnTo>
                  <a:pt x="18288000" y="0"/>
                </a:lnTo>
                <a:lnTo>
                  <a:pt x="18288000" y="8229600"/>
                </a:lnTo>
                <a:lnTo>
                  <a:pt x="0" y="8229600"/>
                </a:lnTo>
                <a:lnTo>
                  <a:pt x="0" y="0"/>
                </a:lnTo>
                <a:close/>
              </a:path>
            </a:pathLst>
          </a:custGeom>
          <a:blipFill>
            <a:blip r:embed="rId2"/>
            <a:stretch>
              <a:fillRect l="0" t="-61111" r="0" b="-61111"/>
            </a:stretch>
          </a:blipFill>
        </p:spPr>
      </p:sp>
      <p:sp>
        <p:nvSpPr>
          <p:cNvPr name="Freeform 4" id="4"/>
          <p:cNvSpPr/>
          <p:nvPr/>
        </p:nvSpPr>
        <p:spPr>
          <a:xfrm flipH="false" flipV="false" rot="0">
            <a:off x="14591095" y="9260948"/>
            <a:ext cx="3363253" cy="748324"/>
          </a:xfrm>
          <a:custGeom>
            <a:avLst/>
            <a:gdLst/>
            <a:ahLst/>
            <a:cxnLst/>
            <a:rect r="r" b="b" t="t" l="l"/>
            <a:pathLst>
              <a:path h="748324" w="3363253">
                <a:moveTo>
                  <a:pt x="0" y="0"/>
                </a:moveTo>
                <a:lnTo>
                  <a:pt x="3363253" y="0"/>
                </a:lnTo>
                <a:lnTo>
                  <a:pt x="3363253" y="748323"/>
                </a:lnTo>
                <a:lnTo>
                  <a:pt x="0" y="748323"/>
                </a:lnTo>
                <a:lnTo>
                  <a:pt x="0" y="0"/>
                </a:lnTo>
                <a:close/>
              </a:path>
            </a:pathLst>
          </a:custGeom>
          <a:blipFill>
            <a:blip r:embed="rId3"/>
            <a:stretch>
              <a:fillRect l="0" t="0" r="0" b="0"/>
            </a:stretch>
          </a:blipFill>
        </p:spPr>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FAF8EE"/>
        </a:solidFill>
      </p:bgPr>
    </p:bg>
    <p:spTree>
      <p:nvGrpSpPr>
        <p:cNvPr id="1" name=""/>
        <p:cNvGrpSpPr/>
        <p:nvPr/>
      </p:nvGrpSpPr>
      <p:grpSpPr>
        <a:xfrm>
          <a:off x="0" y="0"/>
          <a:ext cx="0" cy="0"/>
          <a:chOff x="0" y="0"/>
          <a:chExt cx="0" cy="0"/>
        </a:xfrm>
      </p:grpSpPr>
      <p:grpSp>
        <p:nvGrpSpPr>
          <p:cNvPr name="Group 2" id="2"/>
          <p:cNvGrpSpPr/>
          <p:nvPr/>
        </p:nvGrpSpPr>
        <p:grpSpPr>
          <a:xfrm rot="0">
            <a:off x="1028563" y="2753607"/>
            <a:ext cx="5960858" cy="745107"/>
            <a:chOff x="0" y="0"/>
            <a:chExt cx="7947810" cy="993476"/>
          </a:xfrm>
        </p:grpSpPr>
        <p:grpSp>
          <p:nvGrpSpPr>
            <p:cNvPr name="Group 3" id="3"/>
            <p:cNvGrpSpPr/>
            <p:nvPr/>
          </p:nvGrpSpPr>
          <p:grpSpPr>
            <a:xfrm rot="0">
              <a:off x="0" y="0"/>
              <a:ext cx="7947810" cy="993476"/>
              <a:chOff x="0" y="0"/>
              <a:chExt cx="2006914" cy="250864"/>
            </a:xfrm>
          </p:grpSpPr>
          <p:sp>
            <p:nvSpPr>
              <p:cNvPr name="Freeform 4" id="4"/>
              <p:cNvSpPr/>
              <p:nvPr/>
            </p:nvSpPr>
            <p:spPr>
              <a:xfrm flipH="false" flipV="false" rot="0">
                <a:off x="0" y="0"/>
                <a:ext cx="2006914" cy="250864"/>
              </a:xfrm>
              <a:custGeom>
                <a:avLst/>
                <a:gdLst/>
                <a:ahLst/>
                <a:cxnLst/>
                <a:rect r="r" b="b" t="t" l="l"/>
                <a:pathLst>
                  <a:path h="250864" w="2006914">
                    <a:moveTo>
                      <a:pt x="51816" y="0"/>
                    </a:moveTo>
                    <a:lnTo>
                      <a:pt x="1955098" y="0"/>
                    </a:lnTo>
                    <a:cubicBezTo>
                      <a:pt x="1983715" y="0"/>
                      <a:pt x="2006914" y="23199"/>
                      <a:pt x="2006914" y="51816"/>
                    </a:cubicBezTo>
                    <a:lnTo>
                      <a:pt x="2006914" y="199048"/>
                    </a:lnTo>
                    <a:cubicBezTo>
                      <a:pt x="2006914" y="212791"/>
                      <a:pt x="2001454" y="225970"/>
                      <a:pt x="1991737" y="235688"/>
                    </a:cubicBezTo>
                    <a:cubicBezTo>
                      <a:pt x="1982020" y="245405"/>
                      <a:pt x="1968840" y="250864"/>
                      <a:pt x="1955098" y="250864"/>
                    </a:cubicBezTo>
                    <a:lnTo>
                      <a:pt x="51816" y="250864"/>
                    </a:lnTo>
                    <a:cubicBezTo>
                      <a:pt x="38074" y="250864"/>
                      <a:pt x="24894" y="245405"/>
                      <a:pt x="15177" y="235688"/>
                    </a:cubicBezTo>
                    <a:cubicBezTo>
                      <a:pt x="5459" y="225970"/>
                      <a:pt x="0" y="212791"/>
                      <a:pt x="0" y="199048"/>
                    </a:cubicBezTo>
                    <a:lnTo>
                      <a:pt x="0" y="51816"/>
                    </a:lnTo>
                    <a:cubicBezTo>
                      <a:pt x="0" y="23199"/>
                      <a:pt x="23199" y="0"/>
                      <a:pt x="51816" y="0"/>
                    </a:cubicBezTo>
                    <a:close/>
                  </a:path>
                </a:pathLst>
              </a:custGeom>
              <a:solidFill>
                <a:srgbClr val="66CF7B"/>
              </a:solidFill>
            </p:spPr>
          </p:sp>
          <p:sp>
            <p:nvSpPr>
              <p:cNvPr name="TextBox 5" id="5"/>
              <p:cNvSpPr txBox="true"/>
              <p:nvPr/>
            </p:nvSpPr>
            <p:spPr>
              <a:xfrm>
                <a:off x="0" y="-19050"/>
                <a:ext cx="2006914" cy="269914"/>
              </a:xfrm>
              <a:prstGeom prst="rect">
                <a:avLst/>
              </a:prstGeom>
            </p:spPr>
            <p:txBody>
              <a:bodyPr anchor="ctr" rtlCol="false" tIns="50800" lIns="50800" bIns="50800" rIns="50800"/>
              <a:lstStyle/>
              <a:p>
                <a:pPr algn="ctr">
                  <a:lnSpc>
                    <a:spcPts val="3250"/>
                  </a:lnSpc>
                </a:pPr>
              </a:p>
            </p:txBody>
          </p:sp>
        </p:grpSp>
        <p:sp>
          <p:nvSpPr>
            <p:cNvPr name="TextBox 6" id="6"/>
            <p:cNvSpPr txBox="true"/>
            <p:nvPr/>
          </p:nvSpPr>
          <p:spPr>
            <a:xfrm rot="0">
              <a:off x="0" y="174268"/>
              <a:ext cx="7947810" cy="635415"/>
            </a:xfrm>
            <a:prstGeom prst="rect">
              <a:avLst/>
            </a:prstGeom>
          </p:spPr>
          <p:txBody>
            <a:bodyPr anchor="t" rtlCol="false" tIns="0" lIns="0" bIns="0" rIns="0">
              <a:spAutoFit/>
            </a:bodyPr>
            <a:lstStyle/>
            <a:p>
              <a:pPr algn="ctr" marL="0" indent="0" lvl="0">
                <a:lnSpc>
                  <a:spcPts val="3754"/>
                </a:lnSpc>
                <a:spcBef>
                  <a:spcPct val="0"/>
                </a:spcBef>
              </a:pPr>
              <a:r>
                <a:rPr lang="en-US" b="true" sz="3129">
                  <a:solidFill>
                    <a:srgbClr val="000000"/>
                  </a:solidFill>
                  <a:latin typeface="Glacial Indifference Bold"/>
                  <a:ea typeface="Glacial Indifference Bold"/>
                  <a:cs typeface="Glacial Indifference Bold"/>
                  <a:sym typeface="Glacial Indifference Bold"/>
                </a:rPr>
                <a:t>PURPOSE</a:t>
              </a:r>
            </a:p>
          </p:txBody>
        </p:sp>
      </p:grpSp>
      <p:grpSp>
        <p:nvGrpSpPr>
          <p:cNvPr name="Group 7" id="7"/>
          <p:cNvGrpSpPr/>
          <p:nvPr/>
        </p:nvGrpSpPr>
        <p:grpSpPr>
          <a:xfrm rot="0">
            <a:off x="10319631" y="2753607"/>
            <a:ext cx="5960858" cy="745107"/>
            <a:chOff x="0" y="0"/>
            <a:chExt cx="7947810" cy="993476"/>
          </a:xfrm>
        </p:grpSpPr>
        <p:grpSp>
          <p:nvGrpSpPr>
            <p:cNvPr name="Group 8" id="8"/>
            <p:cNvGrpSpPr/>
            <p:nvPr/>
          </p:nvGrpSpPr>
          <p:grpSpPr>
            <a:xfrm rot="0">
              <a:off x="0" y="0"/>
              <a:ext cx="7947810" cy="993476"/>
              <a:chOff x="0" y="0"/>
              <a:chExt cx="2006914" cy="250864"/>
            </a:xfrm>
          </p:grpSpPr>
          <p:sp>
            <p:nvSpPr>
              <p:cNvPr name="Freeform 9" id="9"/>
              <p:cNvSpPr/>
              <p:nvPr/>
            </p:nvSpPr>
            <p:spPr>
              <a:xfrm flipH="false" flipV="false" rot="0">
                <a:off x="0" y="0"/>
                <a:ext cx="2006914" cy="250864"/>
              </a:xfrm>
              <a:custGeom>
                <a:avLst/>
                <a:gdLst/>
                <a:ahLst/>
                <a:cxnLst/>
                <a:rect r="r" b="b" t="t" l="l"/>
                <a:pathLst>
                  <a:path h="250864" w="2006914">
                    <a:moveTo>
                      <a:pt x="51816" y="0"/>
                    </a:moveTo>
                    <a:lnTo>
                      <a:pt x="1955098" y="0"/>
                    </a:lnTo>
                    <a:cubicBezTo>
                      <a:pt x="1983715" y="0"/>
                      <a:pt x="2006914" y="23199"/>
                      <a:pt x="2006914" y="51816"/>
                    </a:cubicBezTo>
                    <a:lnTo>
                      <a:pt x="2006914" y="199048"/>
                    </a:lnTo>
                    <a:cubicBezTo>
                      <a:pt x="2006914" y="212791"/>
                      <a:pt x="2001454" y="225970"/>
                      <a:pt x="1991737" y="235688"/>
                    </a:cubicBezTo>
                    <a:cubicBezTo>
                      <a:pt x="1982020" y="245405"/>
                      <a:pt x="1968840" y="250864"/>
                      <a:pt x="1955098" y="250864"/>
                    </a:cubicBezTo>
                    <a:lnTo>
                      <a:pt x="51816" y="250864"/>
                    </a:lnTo>
                    <a:cubicBezTo>
                      <a:pt x="38074" y="250864"/>
                      <a:pt x="24894" y="245405"/>
                      <a:pt x="15177" y="235688"/>
                    </a:cubicBezTo>
                    <a:cubicBezTo>
                      <a:pt x="5459" y="225970"/>
                      <a:pt x="0" y="212791"/>
                      <a:pt x="0" y="199048"/>
                    </a:cubicBezTo>
                    <a:lnTo>
                      <a:pt x="0" y="51816"/>
                    </a:lnTo>
                    <a:cubicBezTo>
                      <a:pt x="0" y="23199"/>
                      <a:pt x="23199" y="0"/>
                      <a:pt x="51816" y="0"/>
                    </a:cubicBezTo>
                    <a:close/>
                  </a:path>
                </a:pathLst>
              </a:custGeom>
              <a:solidFill>
                <a:srgbClr val="66CF7B"/>
              </a:solidFill>
            </p:spPr>
          </p:sp>
          <p:sp>
            <p:nvSpPr>
              <p:cNvPr name="TextBox 10" id="10"/>
              <p:cNvSpPr txBox="true"/>
              <p:nvPr/>
            </p:nvSpPr>
            <p:spPr>
              <a:xfrm>
                <a:off x="0" y="-28575"/>
                <a:ext cx="2006914" cy="279439"/>
              </a:xfrm>
              <a:prstGeom prst="rect">
                <a:avLst/>
              </a:prstGeom>
            </p:spPr>
            <p:txBody>
              <a:bodyPr anchor="ctr" rtlCol="false" tIns="50800" lIns="50800" bIns="50800" rIns="50800"/>
              <a:lstStyle/>
              <a:p>
                <a:pPr algn="ctr">
                  <a:lnSpc>
                    <a:spcPts val="3249"/>
                  </a:lnSpc>
                </a:pPr>
              </a:p>
            </p:txBody>
          </p:sp>
        </p:grpSp>
        <p:sp>
          <p:nvSpPr>
            <p:cNvPr name="TextBox 11" id="11"/>
            <p:cNvSpPr txBox="true"/>
            <p:nvPr/>
          </p:nvSpPr>
          <p:spPr>
            <a:xfrm rot="0">
              <a:off x="0" y="174268"/>
              <a:ext cx="7947810" cy="635415"/>
            </a:xfrm>
            <a:prstGeom prst="rect">
              <a:avLst/>
            </a:prstGeom>
          </p:spPr>
          <p:txBody>
            <a:bodyPr anchor="t" rtlCol="false" tIns="0" lIns="0" bIns="0" rIns="0">
              <a:spAutoFit/>
            </a:bodyPr>
            <a:lstStyle/>
            <a:p>
              <a:pPr algn="ctr" marL="0" indent="0" lvl="0">
                <a:lnSpc>
                  <a:spcPts val="3754"/>
                </a:lnSpc>
                <a:spcBef>
                  <a:spcPct val="0"/>
                </a:spcBef>
              </a:pPr>
              <a:r>
                <a:rPr lang="en-US" b="true" sz="3129">
                  <a:solidFill>
                    <a:srgbClr val="000000"/>
                  </a:solidFill>
                  <a:latin typeface="Glacial Indifference Bold"/>
                  <a:ea typeface="Glacial Indifference Bold"/>
                  <a:cs typeface="Glacial Indifference Bold"/>
                  <a:sym typeface="Glacial Indifference Bold"/>
                </a:rPr>
                <a:t>STEP-BY-STEP</a:t>
              </a:r>
            </a:p>
          </p:txBody>
        </p:sp>
      </p:grpSp>
      <p:grpSp>
        <p:nvGrpSpPr>
          <p:cNvPr name="Group 12" id="12"/>
          <p:cNvGrpSpPr/>
          <p:nvPr/>
        </p:nvGrpSpPr>
        <p:grpSpPr>
          <a:xfrm rot="0">
            <a:off x="1028700" y="4951263"/>
            <a:ext cx="5960858" cy="745107"/>
            <a:chOff x="0" y="0"/>
            <a:chExt cx="7947810" cy="993476"/>
          </a:xfrm>
        </p:grpSpPr>
        <p:grpSp>
          <p:nvGrpSpPr>
            <p:cNvPr name="Group 13" id="13"/>
            <p:cNvGrpSpPr/>
            <p:nvPr/>
          </p:nvGrpSpPr>
          <p:grpSpPr>
            <a:xfrm rot="0">
              <a:off x="0" y="0"/>
              <a:ext cx="7947810" cy="993476"/>
              <a:chOff x="0" y="0"/>
              <a:chExt cx="2006914" cy="250864"/>
            </a:xfrm>
          </p:grpSpPr>
          <p:sp>
            <p:nvSpPr>
              <p:cNvPr name="Freeform 14" id="14"/>
              <p:cNvSpPr/>
              <p:nvPr/>
            </p:nvSpPr>
            <p:spPr>
              <a:xfrm flipH="false" flipV="false" rot="0">
                <a:off x="0" y="0"/>
                <a:ext cx="2006914" cy="250864"/>
              </a:xfrm>
              <a:custGeom>
                <a:avLst/>
                <a:gdLst/>
                <a:ahLst/>
                <a:cxnLst/>
                <a:rect r="r" b="b" t="t" l="l"/>
                <a:pathLst>
                  <a:path h="250864" w="2006914">
                    <a:moveTo>
                      <a:pt x="51816" y="0"/>
                    </a:moveTo>
                    <a:lnTo>
                      <a:pt x="1955098" y="0"/>
                    </a:lnTo>
                    <a:cubicBezTo>
                      <a:pt x="1983715" y="0"/>
                      <a:pt x="2006914" y="23199"/>
                      <a:pt x="2006914" y="51816"/>
                    </a:cubicBezTo>
                    <a:lnTo>
                      <a:pt x="2006914" y="199048"/>
                    </a:lnTo>
                    <a:cubicBezTo>
                      <a:pt x="2006914" y="212791"/>
                      <a:pt x="2001454" y="225970"/>
                      <a:pt x="1991737" y="235688"/>
                    </a:cubicBezTo>
                    <a:cubicBezTo>
                      <a:pt x="1982020" y="245405"/>
                      <a:pt x="1968840" y="250864"/>
                      <a:pt x="1955098" y="250864"/>
                    </a:cubicBezTo>
                    <a:lnTo>
                      <a:pt x="51816" y="250864"/>
                    </a:lnTo>
                    <a:cubicBezTo>
                      <a:pt x="38074" y="250864"/>
                      <a:pt x="24894" y="245405"/>
                      <a:pt x="15177" y="235688"/>
                    </a:cubicBezTo>
                    <a:cubicBezTo>
                      <a:pt x="5459" y="225970"/>
                      <a:pt x="0" y="212791"/>
                      <a:pt x="0" y="199048"/>
                    </a:cubicBezTo>
                    <a:lnTo>
                      <a:pt x="0" y="51816"/>
                    </a:lnTo>
                    <a:cubicBezTo>
                      <a:pt x="0" y="23199"/>
                      <a:pt x="23199" y="0"/>
                      <a:pt x="51816" y="0"/>
                    </a:cubicBezTo>
                    <a:close/>
                  </a:path>
                </a:pathLst>
              </a:custGeom>
              <a:solidFill>
                <a:srgbClr val="66CF7B"/>
              </a:solidFill>
            </p:spPr>
          </p:sp>
          <p:sp>
            <p:nvSpPr>
              <p:cNvPr name="TextBox 15" id="15"/>
              <p:cNvSpPr txBox="true"/>
              <p:nvPr/>
            </p:nvSpPr>
            <p:spPr>
              <a:xfrm>
                <a:off x="0" y="-28575"/>
                <a:ext cx="2006914" cy="279439"/>
              </a:xfrm>
              <a:prstGeom prst="rect">
                <a:avLst/>
              </a:prstGeom>
            </p:spPr>
            <p:txBody>
              <a:bodyPr anchor="ctr" rtlCol="false" tIns="50800" lIns="50800" bIns="50800" rIns="50800"/>
              <a:lstStyle/>
              <a:p>
                <a:pPr algn="ctr">
                  <a:lnSpc>
                    <a:spcPts val="3249"/>
                  </a:lnSpc>
                </a:pPr>
              </a:p>
            </p:txBody>
          </p:sp>
        </p:grpSp>
        <p:sp>
          <p:nvSpPr>
            <p:cNvPr name="TextBox 16" id="16"/>
            <p:cNvSpPr txBox="true"/>
            <p:nvPr/>
          </p:nvSpPr>
          <p:spPr>
            <a:xfrm rot="0">
              <a:off x="0" y="174268"/>
              <a:ext cx="7947810" cy="635415"/>
            </a:xfrm>
            <a:prstGeom prst="rect">
              <a:avLst/>
            </a:prstGeom>
          </p:spPr>
          <p:txBody>
            <a:bodyPr anchor="t" rtlCol="false" tIns="0" lIns="0" bIns="0" rIns="0">
              <a:spAutoFit/>
            </a:bodyPr>
            <a:lstStyle/>
            <a:p>
              <a:pPr algn="ctr" marL="0" indent="0" lvl="0">
                <a:lnSpc>
                  <a:spcPts val="3754"/>
                </a:lnSpc>
                <a:spcBef>
                  <a:spcPct val="0"/>
                </a:spcBef>
              </a:pPr>
              <a:r>
                <a:rPr lang="en-US" b="true" sz="3129">
                  <a:solidFill>
                    <a:srgbClr val="000000"/>
                  </a:solidFill>
                  <a:latin typeface="Glacial Indifference Bold"/>
                  <a:ea typeface="Glacial Indifference Bold"/>
                  <a:cs typeface="Glacial Indifference Bold"/>
                  <a:sym typeface="Glacial Indifference Bold"/>
                </a:rPr>
                <a:t>RESOURCES</a:t>
              </a:r>
            </a:p>
          </p:txBody>
        </p:sp>
      </p:grpSp>
      <p:sp>
        <p:nvSpPr>
          <p:cNvPr name="TextBox 17" id="17"/>
          <p:cNvSpPr txBox="true"/>
          <p:nvPr/>
        </p:nvSpPr>
        <p:spPr>
          <a:xfrm rot="0">
            <a:off x="424564" y="5931978"/>
            <a:ext cx="7845573" cy="1448435"/>
          </a:xfrm>
          <a:prstGeom prst="rect">
            <a:avLst/>
          </a:prstGeom>
        </p:spPr>
        <p:txBody>
          <a:bodyPr anchor="t" rtlCol="false" tIns="0" lIns="0" bIns="0" rIns="0">
            <a:spAutoFit/>
          </a:bodyPr>
          <a:lstStyle/>
          <a:p>
            <a:pPr algn="l">
              <a:lnSpc>
                <a:spcPts val="2860"/>
              </a:lnSpc>
            </a:pPr>
            <a:r>
              <a:rPr lang="en-US" sz="2200">
                <a:solidFill>
                  <a:srgbClr val="000000"/>
                </a:solidFill>
                <a:latin typeface="Glacial Indifference"/>
                <a:ea typeface="Glacial Indifference"/>
                <a:cs typeface="Glacial Indifference"/>
                <a:sym typeface="Glacial Indifference"/>
              </a:rPr>
              <a:t>Sticky notes or index cards. Markers or pens Flipcharts, whiteboards, or large sheets of paper. Optional: templates for organizing ideas (categories, priorities, or themes)</a:t>
            </a:r>
          </a:p>
          <a:p>
            <a:pPr algn="l">
              <a:lnSpc>
                <a:spcPts val="2860"/>
              </a:lnSpc>
            </a:pPr>
          </a:p>
        </p:txBody>
      </p:sp>
      <p:sp>
        <p:nvSpPr>
          <p:cNvPr name="TextBox 18" id="18"/>
          <p:cNvSpPr txBox="true"/>
          <p:nvPr/>
        </p:nvSpPr>
        <p:spPr>
          <a:xfrm rot="0">
            <a:off x="199129" y="7961241"/>
            <a:ext cx="7620000" cy="1810385"/>
          </a:xfrm>
          <a:prstGeom prst="rect">
            <a:avLst/>
          </a:prstGeom>
        </p:spPr>
        <p:txBody>
          <a:bodyPr anchor="t" rtlCol="false" tIns="0" lIns="0" bIns="0" rIns="0">
            <a:spAutoFit/>
          </a:bodyPr>
          <a:lstStyle/>
          <a:p>
            <a:pPr algn="ctr">
              <a:lnSpc>
                <a:spcPts val="2860"/>
              </a:lnSpc>
            </a:pPr>
            <a:r>
              <a:rPr lang="en-US" sz="2200">
                <a:solidFill>
                  <a:srgbClr val="000000"/>
                </a:solidFill>
                <a:latin typeface="Glacial Indifference"/>
                <a:ea typeface="Glacial Indifference"/>
                <a:cs typeface="Glacial Indifference"/>
                <a:sym typeface="Glacial Indifference"/>
              </a:rPr>
              <a:t>Participants develop practical prob</a:t>
            </a:r>
            <a:r>
              <a:rPr lang="en-US" sz="2200">
                <a:solidFill>
                  <a:srgbClr val="000000"/>
                </a:solidFill>
                <a:latin typeface="Glacial Indifference"/>
                <a:ea typeface="Glacial Indifference"/>
                <a:cs typeface="Glacial Indifference"/>
                <a:sym typeface="Glacial Indifference"/>
              </a:rPr>
              <a:t>l</a:t>
            </a:r>
            <a:r>
              <a:rPr lang="en-US" sz="2200">
                <a:solidFill>
                  <a:srgbClr val="000000"/>
                </a:solidFill>
                <a:latin typeface="Glacial Indifference"/>
                <a:ea typeface="Glacial Indifference"/>
                <a:cs typeface="Glacial Indifference"/>
                <a:sym typeface="Glacial Indifference"/>
              </a:rPr>
              <a:t>em-solving and collaboration skills. Generates actionable strategies for youth work challenges. Encourages ownership, critical thinking, and intercultural exchange.</a:t>
            </a:r>
          </a:p>
          <a:p>
            <a:pPr algn="ctr">
              <a:lnSpc>
                <a:spcPts val="2860"/>
              </a:lnSpc>
            </a:pPr>
          </a:p>
        </p:txBody>
      </p:sp>
      <p:sp>
        <p:nvSpPr>
          <p:cNvPr name="TextBox 19" id="19"/>
          <p:cNvSpPr txBox="true"/>
          <p:nvPr/>
        </p:nvSpPr>
        <p:spPr>
          <a:xfrm rot="0">
            <a:off x="199129" y="3545242"/>
            <a:ext cx="7620000" cy="1810385"/>
          </a:xfrm>
          <a:prstGeom prst="rect">
            <a:avLst/>
          </a:prstGeom>
        </p:spPr>
        <p:txBody>
          <a:bodyPr anchor="t" rtlCol="false" tIns="0" lIns="0" bIns="0" rIns="0">
            <a:spAutoFit/>
          </a:bodyPr>
          <a:lstStyle/>
          <a:p>
            <a:pPr algn="ctr">
              <a:lnSpc>
                <a:spcPts val="2860"/>
              </a:lnSpc>
            </a:pPr>
            <a:r>
              <a:rPr lang="en-US" sz="2200">
                <a:solidFill>
                  <a:srgbClr val="000000"/>
                </a:solidFill>
                <a:latin typeface="Glacial Indifference"/>
                <a:ea typeface="Glacial Indifference"/>
                <a:cs typeface="Glacial Indifference"/>
                <a:sym typeface="Glacial Indifference"/>
              </a:rPr>
              <a:t>Foste</a:t>
            </a:r>
            <a:r>
              <a:rPr lang="en-US" sz="2200">
                <a:solidFill>
                  <a:srgbClr val="000000"/>
                </a:solidFill>
                <a:latin typeface="Glacial Indifference"/>
                <a:ea typeface="Glacial Indifference"/>
                <a:cs typeface="Glacial Indifference"/>
                <a:sym typeface="Glacial Indifference"/>
              </a:rPr>
              <a:t>r critical thinking, problem-solving, and innovation.</a:t>
            </a:r>
          </a:p>
          <a:p>
            <a:pPr algn="ctr">
              <a:lnSpc>
                <a:spcPts val="2860"/>
              </a:lnSpc>
            </a:pPr>
            <a:r>
              <a:rPr lang="en-US" sz="2200">
                <a:solidFill>
                  <a:srgbClr val="000000"/>
                </a:solidFill>
                <a:latin typeface="Glacial Indifference"/>
                <a:ea typeface="Glacial Indifference"/>
                <a:cs typeface="Glacial Indifference"/>
                <a:sym typeface="Glacial Indifference"/>
              </a:rPr>
              <a:t>Encourage co-creat</a:t>
            </a:r>
            <a:r>
              <a:rPr lang="en-US" sz="2200">
                <a:solidFill>
                  <a:srgbClr val="000000"/>
                </a:solidFill>
                <a:latin typeface="Glacial Indifference"/>
                <a:ea typeface="Glacial Indifference"/>
                <a:cs typeface="Glacial Indifference"/>
                <a:sym typeface="Glacial Indifference"/>
              </a:rPr>
              <a:t>ion and collaborative learning among participants. Generate practical solutions applicable to real-world youth work challenges.</a:t>
            </a:r>
          </a:p>
          <a:p>
            <a:pPr algn="ctr">
              <a:lnSpc>
                <a:spcPts val="2860"/>
              </a:lnSpc>
            </a:pPr>
          </a:p>
        </p:txBody>
      </p:sp>
      <p:sp>
        <p:nvSpPr>
          <p:cNvPr name="TextBox 20" id="20"/>
          <p:cNvSpPr txBox="true"/>
          <p:nvPr/>
        </p:nvSpPr>
        <p:spPr>
          <a:xfrm rot="0">
            <a:off x="7819129" y="3828415"/>
            <a:ext cx="10059845" cy="5429885"/>
          </a:xfrm>
          <a:prstGeom prst="rect">
            <a:avLst/>
          </a:prstGeom>
        </p:spPr>
        <p:txBody>
          <a:bodyPr anchor="t" rtlCol="false" tIns="0" lIns="0" bIns="0" rIns="0">
            <a:spAutoFit/>
          </a:bodyPr>
          <a:lstStyle/>
          <a:p>
            <a:pPr algn="just">
              <a:lnSpc>
                <a:spcPts val="2860"/>
              </a:lnSpc>
            </a:pPr>
            <a:r>
              <a:rPr lang="en-US" sz="2200">
                <a:solidFill>
                  <a:srgbClr val="000000"/>
                </a:solidFill>
                <a:latin typeface="Glacial Indifference"/>
                <a:ea typeface="Glacial Indifference"/>
                <a:cs typeface="Glacial Indifference"/>
                <a:sym typeface="Glacial Indifference"/>
              </a:rPr>
              <a:t>I</a:t>
            </a:r>
            <a:r>
              <a:rPr lang="en-US" sz="2200" b="true">
                <a:solidFill>
                  <a:srgbClr val="000000"/>
                </a:solidFill>
                <a:latin typeface="Glacial Indifference Bold"/>
                <a:ea typeface="Glacial Indifference Bold"/>
                <a:cs typeface="Glacial Indifference Bold"/>
                <a:sym typeface="Glacial Indifference Bold"/>
              </a:rPr>
              <a:t>ntro</a:t>
            </a:r>
            <a:r>
              <a:rPr lang="en-US" sz="2200" b="true">
                <a:solidFill>
                  <a:srgbClr val="000000"/>
                </a:solidFill>
                <a:latin typeface="Glacial Indifference Bold"/>
                <a:ea typeface="Glacial Indifference Bold"/>
                <a:cs typeface="Glacial Indifference Bold"/>
                <a:sym typeface="Glacial Indifference Bold"/>
              </a:rPr>
              <a:t>duction (5 minutes):</a:t>
            </a:r>
          </a:p>
          <a:p>
            <a:pPr algn="just"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Explain the purpose of the Creative Idea Lab: participants will collaboratively identify challenges, brainstorm solutions, and refine ideas.</a:t>
            </a:r>
          </a:p>
          <a:p>
            <a:pPr algn="just"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Emphasize</a:t>
            </a:r>
            <a:r>
              <a:rPr lang="en-US" sz="2200">
                <a:solidFill>
                  <a:srgbClr val="000000"/>
                </a:solidFill>
                <a:latin typeface="Glacial Indifference"/>
                <a:ea typeface="Glacial Indifference"/>
                <a:cs typeface="Glacial Indifference"/>
                <a:sym typeface="Glacial Indifference"/>
              </a:rPr>
              <a:t> open-mindedness, respect for all ideas, and the principle of “no wrong answers.”</a:t>
            </a:r>
          </a:p>
          <a:p>
            <a:pPr algn="just">
              <a:lnSpc>
                <a:spcPts val="2860"/>
              </a:lnSpc>
            </a:pPr>
            <a:r>
              <a:rPr lang="en-US" sz="2200" b="true">
                <a:solidFill>
                  <a:srgbClr val="000000"/>
                </a:solidFill>
                <a:latin typeface="Glacial Indifference Bold"/>
                <a:ea typeface="Glacial Indifference Bold"/>
                <a:cs typeface="Glacial Indifference Bold"/>
                <a:sym typeface="Glacial Indifference Bold"/>
              </a:rPr>
              <a:t>Id</a:t>
            </a:r>
            <a:r>
              <a:rPr lang="en-US" sz="2200" b="true">
                <a:solidFill>
                  <a:srgbClr val="000000"/>
                </a:solidFill>
                <a:latin typeface="Glacial Indifference Bold"/>
                <a:ea typeface="Glacial Indifference Bold"/>
                <a:cs typeface="Glacial Indifference Bold"/>
                <a:sym typeface="Glacial Indifference Bold"/>
              </a:rPr>
              <a:t>entify Challenges (5–10 minutes):</a:t>
            </a:r>
          </a:p>
          <a:p>
            <a:pPr algn="just"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Ask participants to individually wr</a:t>
            </a:r>
            <a:r>
              <a:rPr lang="en-US" sz="2200">
                <a:solidFill>
                  <a:srgbClr val="000000"/>
                </a:solidFill>
                <a:latin typeface="Glacial Indifference"/>
                <a:ea typeface="Glacial Indifference"/>
                <a:cs typeface="Glacial Indifference"/>
                <a:sym typeface="Glacial Indifference"/>
              </a:rPr>
              <a:t>i</a:t>
            </a:r>
            <a:r>
              <a:rPr lang="en-US" sz="2200">
                <a:solidFill>
                  <a:srgbClr val="000000"/>
                </a:solidFill>
                <a:latin typeface="Glacial Indifference"/>
                <a:ea typeface="Glacial Indifference"/>
                <a:cs typeface="Glacial Indifference"/>
                <a:sym typeface="Glacial Indifference"/>
              </a:rPr>
              <a:t>te down challenges they encounter in youth work on sticky notes (one challenge per note).</a:t>
            </a:r>
          </a:p>
          <a:p>
            <a:pPr algn="just"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Encourage specificity, e.g., “Teenagers avoiding</a:t>
            </a:r>
            <a:r>
              <a:rPr lang="en-US" sz="2200">
                <a:solidFill>
                  <a:srgbClr val="000000"/>
                </a:solidFill>
                <a:latin typeface="Glacial Indifference"/>
                <a:ea typeface="Glacial Indifference"/>
                <a:cs typeface="Glacial Indifference"/>
                <a:sym typeface="Glacial Indifference"/>
              </a:rPr>
              <a:t> mental health </a:t>
            </a:r>
            <a:r>
              <a:rPr lang="en-US" sz="2200">
                <a:solidFill>
                  <a:srgbClr val="000000"/>
                </a:solidFill>
                <a:latin typeface="Glacial Indifference"/>
                <a:ea typeface="Glacial Indifference"/>
                <a:cs typeface="Glacial Indifference"/>
                <a:sym typeface="Glacial Indifference"/>
              </a:rPr>
              <a:t>support” instead of “Youth problems.”</a:t>
            </a:r>
          </a:p>
          <a:p>
            <a:pPr algn="just">
              <a:lnSpc>
                <a:spcPts val="2860"/>
              </a:lnSpc>
            </a:pPr>
            <a:r>
              <a:rPr lang="en-US" sz="2200" b="true">
                <a:solidFill>
                  <a:srgbClr val="000000"/>
                </a:solidFill>
                <a:latin typeface="Glacial Indifference Bold"/>
                <a:ea typeface="Glacial Indifference Bold"/>
                <a:cs typeface="Glacial Indifference Bold"/>
                <a:sym typeface="Glacial Indifference Bold"/>
              </a:rPr>
              <a:t>Shar</a:t>
            </a:r>
            <a:r>
              <a:rPr lang="en-US" sz="2200" b="true">
                <a:solidFill>
                  <a:srgbClr val="000000"/>
                </a:solidFill>
                <a:latin typeface="Glacial Indifference Bold"/>
                <a:ea typeface="Glacial Indifference Bold"/>
                <a:cs typeface="Glacial Indifference Bold"/>
                <a:sym typeface="Glacial Indifference Bold"/>
              </a:rPr>
              <a:t>e and Categorize Challenges</a:t>
            </a:r>
            <a:r>
              <a:rPr lang="en-US" sz="2200" b="true">
                <a:solidFill>
                  <a:srgbClr val="000000"/>
                </a:solidFill>
                <a:latin typeface="Glacial Indifference Bold"/>
                <a:ea typeface="Glacial Indifference Bold"/>
                <a:cs typeface="Glacial Indifference Bold"/>
                <a:sym typeface="Glacial Indifference Bold"/>
              </a:rPr>
              <a:t> (5–10 mi</a:t>
            </a:r>
            <a:r>
              <a:rPr lang="en-US" sz="2200" b="true">
                <a:solidFill>
                  <a:srgbClr val="000000"/>
                </a:solidFill>
                <a:latin typeface="Glacial Indifference Bold"/>
                <a:ea typeface="Glacial Indifference Bold"/>
                <a:cs typeface="Glacial Indifference Bold"/>
                <a:sym typeface="Glacial Indifference Bold"/>
              </a:rPr>
              <a:t>nutes):</a:t>
            </a:r>
          </a:p>
          <a:p>
            <a:pPr algn="just"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Participants place their sticky notes on a wall, flipchart, or board.</a:t>
            </a:r>
          </a:p>
          <a:p>
            <a:pPr algn="just"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In</a:t>
            </a:r>
            <a:r>
              <a:rPr lang="en-US" sz="2200">
                <a:solidFill>
                  <a:srgbClr val="000000"/>
                </a:solidFill>
                <a:latin typeface="Glacial Indifference"/>
                <a:ea typeface="Glacial Indifference"/>
                <a:cs typeface="Glacial Indifference"/>
                <a:sym typeface="Glacial Indifference"/>
              </a:rPr>
              <a:t> </a:t>
            </a:r>
            <a:r>
              <a:rPr lang="en-US" sz="2200">
                <a:solidFill>
                  <a:srgbClr val="000000"/>
                </a:solidFill>
                <a:latin typeface="Glacial Indifference"/>
                <a:ea typeface="Glacial Indifference"/>
                <a:cs typeface="Glacial Indifference"/>
                <a:sym typeface="Glacial Indifference"/>
              </a:rPr>
              <a:t>groups, cluster similar challenges into categories or themes (e.g., engagement, mental health, digital risks, family involvement).</a:t>
            </a:r>
          </a:p>
          <a:p>
            <a:pPr algn="just">
              <a:lnSpc>
                <a:spcPts val="2860"/>
              </a:lnSpc>
            </a:pPr>
          </a:p>
        </p:txBody>
      </p:sp>
      <p:sp>
        <p:nvSpPr>
          <p:cNvPr name="Freeform 21" id="21"/>
          <p:cNvSpPr/>
          <p:nvPr/>
        </p:nvSpPr>
        <p:spPr>
          <a:xfrm flipH="false" flipV="false" rot="0">
            <a:off x="-166" y="9566083"/>
            <a:ext cx="18288000" cy="8229600"/>
          </a:xfrm>
          <a:custGeom>
            <a:avLst/>
            <a:gdLst/>
            <a:ahLst/>
            <a:cxnLst/>
            <a:rect r="r" b="b" t="t" l="l"/>
            <a:pathLst>
              <a:path h="8229600" w="18288000">
                <a:moveTo>
                  <a:pt x="0" y="0"/>
                </a:moveTo>
                <a:lnTo>
                  <a:pt x="18288000" y="0"/>
                </a:lnTo>
                <a:lnTo>
                  <a:pt x="18288000" y="8229600"/>
                </a:lnTo>
                <a:lnTo>
                  <a:pt x="0" y="8229600"/>
                </a:lnTo>
                <a:lnTo>
                  <a:pt x="0" y="0"/>
                </a:lnTo>
                <a:close/>
              </a:path>
            </a:pathLst>
          </a:custGeom>
          <a:blipFill>
            <a:blip r:embed="rId2"/>
            <a:stretch>
              <a:fillRect l="0" t="-61111" r="0" b="-61111"/>
            </a:stretch>
          </a:blipFill>
        </p:spPr>
      </p:sp>
      <p:sp>
        <p:nvSpPr>
          <p:cNvPr name="TextBox 22" id="22"/>
          <p:cNvSpPr txBox="true"/>
          <p:nvPr/>
        </p:nvSpPr>
        <p:spPr>
          <a:xfrm rot="0">
            <a:off x="1028700" y="616245"/>
            <a:ext cx="11563076" cy="2858643"/>
          </a:xfrm>
          <a:prstGeom prst="rect">
            <a:avLst/>
          </a:prstGeom>
        </p:spPr>
        <p:txBody>
          <a:bodyPr anchor="t" rtlCol="false" tIns="0" lIns="0" bIns="0" rIns="0">
            <a:spAutoFit/>
          </a:bodyPr>
          <a:lstStyle/>
          <a:p>
            <a:pPr algn="l">
              <a:lnSpc>
                <a:spcPts val="7581"/>
              </a:lnSpc>
            </a:pPr>
            <a:r>
              <a:rPr lang="en-US" sz="5700" b="true">
                <a:solidFill>
                  <a:srgbClr val="000000"/>
                </a:solidFill>
                <a:latin typeface="Glacial Indifference Bold"/>
                <a:ea typeface="Glacial Indifference Bold"/>
                <a:cs typeface="Glacial Indifference Bold"/>
                <a:sym typeface="Glacial Indifference Bold"/>
              </a:rPr>
              <a:t>9. COLLABORATIVE IDEA GENERATION (CREATIVE IDEA LAB)</a:t>
            </a:r>
          </a:p>
          <a:p>
            <a:pPr algn="l">
              <a:lnSpc>
                <a:spcPts val="7581"/>
              </a:lnSpc>
            </a:pPr>
          </a:p>
        </p:txBody>
      </p:sp>
      <p:grpSp>
        <p:nvGrpSpPr>
          <p:cNvPr name="Group 23" id="23"/>
          <p:cNvGrpSpPr/>
          <p:nvPr/>
        </p:nvGrpSpPr>
        <p:grpSpPr>
          <a:xfrm rot="0">
            <a:off x="1028700" y="7088302"/>
            <a:ext cx="5960858" cy="745107"/>
            <a:chOff x="0" y="0"/>
            <a:chExt cx="7947810" cy="993476"/>
          </a:xfrm>
        </p:grpSpPr>
        <p:grpSp>
          <p:nvGrpSpPr>
            <p:cNvPr name="Group 24" id="24"/>
            <p:cNvGrpSpPr/>
            <p:nvPr/>
          </p:nvGrpSpPr>
          <p:grpSpPr>
            <a:xfrm rot="0">
              <a:off x="0" y="0"/>
              <a:ext cx="7947810" cy="993476"/>
              <a:chOff x="0" y="0"/>
              <a:chExt cx="2006914" cy="250864"/>
            </a:xfrm>
          </p:grpSpPr>
          <p:sp>
            <p:nvSpPr>
              <p:cNvPr name="Freeform 25" id="25"/>
              <p:cNvSpPr/>
              <p:nvPr/>
            </p:nvSpPr>
            <p:spPr>
              <a:xfrm flipH="false" flipV="false" rot="0">
                <a:off x="0" y="0"/>
                <a:ext cx="2006914" cy="250864"/>
              </a:xfrm>
              <a:custGeom>
                <a:avLst/>
                <a:gdLst/>
                <a:ahLst/>
                <a:cxnLst/>
                <a:rect r="r" b="b" t="t" l="l"/>
                <a:pathLst>
                  <a:path h="250864" w="2006914">
                    <a:moveTo>
                      <a:pt x="51816" y="0"/>
                    </a:moveTo>
                    <a:lnTo>
                      <a:pt x="1955098" y="0"/>
                    </a:lnTo>
                    <a:cubicBezTo>
                      <a:pt x="1983715" y="0"/>
                      <a:pt x="2006914" y="23199"/>
                      <a:pt x="2006914" y="51816"/>
                    </a:cubicBezTo>
                    <a:lnTo>
                      <a:pt x="2006914" y="199048"/>
                    </a:lnTo>
                    <a:cubicBezTo>
                      <a:pt x="2006914" y="212791"/>
                      <a:pt x="2001454" y="225970"/>
                      <a:pt x="1991737" y="235688"/>
                    </a:cubicBezTo>
                    <a:cubicBezTo>
                      <a:pt x="1982020" y="245405"/>
                      <a:pt x="1968840" y="250864"/>
                      <a:pt x="1955098" y="250864"/>
                    </a:cubicBezTo>
                    <a:lnTo>
                      <a:pt x="51816" y="250864"/>
                    </a:lnTo>
                    <a:cubicBezTo>
                      <a:pt x="38074" y="250864"/>
                      <a:pt x="24894" y="245405"/>
                      <a:pt x="15177" y="235688"/>
                    </a:cubicBezTo>
                    <a:cubicBezTo>
                      <a:pt x="5459" y="225970"/>
                      <a:pt x="0" y="212791"/>
                      <a:pt x="0" y="199048"/>
                    </a:cubicBezTo>
                    <a:lnTo>
                      <a:pt x="0" y="51816"/>
                    </a:lnTo>
                    <a:cubicBezTo>
                      <a:pt x="0" y="23199"/>
                      <a:pt x="23199" y="0"/>
                      <a:pt x="51816" y="0"/>
                    </a:cubicBezTo>
                    <a:close/>
                  </a:path>
                </a:pathLst>
              </a:custGeom>
              <a:solidFill>
                <a:srgbClr val="66CF7B"/>
              </a:solidFill>
            </p:spPr>
          </p:sp>
          <p:sp>
            <p:nvSpPr>
              <p:cNvPr name="TextBox 26" id="26"/>
              <p:cNvSpPr txBox="true"/>
              <p:nvPr/>
            </p:nvSpPr>
            <p:spPr>
              <a:xfrm>
                <a:off x="0" y="-28575"/>
                <a:ext cx="2006914" cy="279439"/>
              </a:xfrm>
              <a:prstGeom prst="rect">
                <a:avLst/>
              </a:prstGeom>
            </p:spPr>
            <p:txBody>
              <a:bodyPr anchor="ctr" rtlCol="false" tIns="50800" lIns="50800" bIns="50800" rIns="50800"/>
              <a:lstStyle/>
              <a:p>
                <a:pPr algn="ctr">
                  <a:lnSpc>
                    <a:spcPts val="3249"/>
                  </a:lnSpc>
                </a:pPr>
              </a:p>
            </p:txBody>
          </p:sp>
        </p:grpSp>
        <p:sp>
          <p:nvSpPr>
            <p:cNvPr name="TextBox 27" id="27"/>
            <p:cNvSpPr txBox="true"/>
            <p:nvPr/>
          </p:nvSpPr>
          <p:spPr>
            <a:xfrm rot="0">
              <a:off x="0" y="174268"/>
              <a:ext cx="7947810" cy="635415"/>
            </a:xfrm>
            <a:prstGeom prst="rect">
              <a:avLst/>
            </a:prstGeom>
          </p:spPr>
          <p:txBody>
            <a:bodyPr anchor="t" rtlCol="false" tIns="0" lIns="0" bIns="0" rIns="0">
              <a:spAutoFit/>
            </a:bodyPr>
            <a:lstStyle/>
            <a:p>
              <a:pPr algn="ctr" marL="0" indent="0" lvl="0">
                <a:lnSpc>
                  <a:spcPts val="3754"/>
                </a:lnSpc>
                <a:spcBef>
                  <a:spcPct val="0"/>
                </a:spcBef>
              </a:pPr>
              <a:r>
                <a:rPr lang="en-US" b="true" sz="3129">
                  <a:solidFill>
                    <a:srgbClr val="000000"/>
                  </a:solidFill>
                  <a:latin typeface="Glacial Indifference Bold"/>
                  <a:ea typeface="Glacial Indifference Bold"/>
                  <a:cs typeface="Glacial Indifference Bold"/>
                  <a:sym typeface="Glacial Indifference Bold"/>
                </a:rPr>
                <a:t>OUTCOME</a:t>
              </a:r>
            </a:p>
          </p:txBody>
        </p:sp>
      </p:grpSp>
      <p:sp>
        <p:nvSpPr>
          <p:cNvPr name="Freeform 28" id="28"/>
          <p:cNvSpPr/>
          <p:nvPr/>
        </p:nvSpPr>
        <p:spPr>
          <a:xfrm flipH="false" flipV="false" rot="0">
            <a:off x="14924581" y="8882845"/>
            <a:ext cx="3363253" cy="683238"/>
          </a:xfrm>
          <a:custGeom>
            <a:avLst/>
            <a:gdLst/>
            <a:ahLst/>
            <a:cxnLst/>
            <a:rect r="r" b="b" t="t" l="l"/>
            <a:pathLst>
              <a:path h="683238" w="3363253">
                <a:moveTo>
                  <a:pt x="0" y="0"/>
                </a:moveTo>
                <a:lnTo>
                  <a:pt x="3363253" y="0"/>
                </a:lnTo>
                <a:lnTo>
                  <a:pt x="3363253" y="683238"/>
                </a:lnTo>
                <a:lnTo>
                  <a:pt x="0" y="683238"/>
                </a:lnTo>
                <a:lnTo>
                  <a:pt x="0" y="0"/>
                </a:lnTo>
                <a:close/>
              </a:path>
            </a:pathLst>
          </a:custGeom>
          <a:blipFill>
            <a:blip r:embed="rId3"/>
            <a:stretch>
              <a:fillRect l="0" t="0" r="0" b="-9526"/>
            </a:stretch>
          </a:blipFill>
        </p:spPr>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FAF8EE"/>
        </a:solidFill>
      </p:bgPr>
    </p:bg>
    <p:spTree>
      <p:nvGrpSpPr>
        <p:cNvPr id="1" name=""/>
        <p:cNvGrpSpPr/>
        <p:nvPr/>
      </p:nvGrpSpPr>
      <p:grpSpPr>
        <a:xfrm>
          <a:off x="0" y="0"/>
          <a:ext cx="0" cy="0"/>
          <a:chOff x="0" y="0"/>
          <a:chExt cx="0" cy="0"/>
        </a:xfrm>
      </p:grpSpPr>
      <p:grpSp>
        <p:nvGrpSpPr>
          <p:cNvPr name="Group 2" id="2"/>
          <p:cNvGrpSpPr/>
          <p:nvPr/>
        </p:nvGrpSpPr>
        <p:grpSpPr>
          <a:xfrm rot="0">
            <a:off x="1474098" y="2729780"/>
            <a:ext cx="5960858" cy="745107"/>
            <a:chOff x="0" y="0"/>
            <a:chExt cx="7947810" cy="993476"/>
          </a:xfrm>
        </p:grpSpPr>
        <p:grpSp>
          <p:nvGrpSpPr>
            <p:cNvPr name="Group 3" id="3"/>
            <p:cNvGrpSpPr/>
            <p:nvPr/>
          </p:nvGrpSpPr>
          <p:grpSpPr>
            <a:xfrm rot="0">
              <a:off x="0" y="0"/>
              <a:ext cx="7947810" cy="993476"/>
              <a:chOff x="0" y="0"/>
              <a:chExt cx="2006914" cy="250864"/>
            </a:xfrm>
          </p:grpSpPr>
          <p:sp>
            <p:nvSpPr>
              <p:cNvPr name="Freeform 4" id="4"/>
              <p:cNvSpPr/>
              <p:nvPr/>
            </p:nvSpPr>
            <p:spPr>
              <a:xfrm flipH="false" flipV="false" rot="0">
                <a:off x="0" y="0"/>
                <a:ext cx="2006914" cy="250864"/>
              </a:xfrm>
              <a:custGeom>
                <a:avLst/>
                <a:gdLst/>
                <a:ahLst/>
                <a:cxnLst/>
                <a:rect r="r" b="b" t="t" l="l"/>
                <a:pathLst>
                  <a:path h="250864" w="2006914">
                    <a:moveTo>
                      <a:pt x="51816" y="0"/>
                    </a:moveTo>
                    <a:lnTo>
                      <a:pt x="1955098" y="0"/>
                    </a:lnTo>
                    <a:cubicBezTo>
                      <a:pt x="1983715" y="0"/>
                      <a:pt x="2006914" y="23199"/>
                      <a:pt x="2006914" y="51816"/>
                    </a:cubicBezTo>
                    <a:lnTo>
                      <a:pt x="2006914" y="199048"/>
                    </a:lnTo>
                    <a:cubicBezTo>
                      <a:pt x="2006914" y="212791"/>
                      <a:pt x="2001454" y="225970"/>
                      <a:pt x="1991737" y="235688"/>
                    </a:cubicBezTo>
                    <a:cubicBezTo>
                      <a:pt x="1982020" y="245405"/>
                      <a:pt x="1968840" y="250864"/>
                      <a:pt x="1955098" y="250864"/>
                    </a:cubicBezTo>
                    <a:lnTo>
                      <a:pt x="51816" y="250864"/>
                    </a:lnTo>
                    <a:cubicBezTo>
                      <a:pt x="38074" y="250864"/>
                      <a:pt x="24894" y="245405"/>
                      <a:pt x="15177" y="235688"/>
                    </a:cubicBezTo>
                    <a:cubicBezTo>
                      <a:pt x="5459" y="225970"/>
                      <a:pt x="0" y="212791"/>
                      <a:pt x="0" y="199048"/>
                    </a:cubicBezTo>
                    <a:lnTo>
                      <a:pt x="0" y="51816"/>
                    </a:lnTo>
                    <a:cubicBezTo>
                      <a:pt x="0" y="23199"/>
                      <a:pt x="23199" y="0"/>
                      <a:pt x="51816" y="0"/>
                    </a:cubicBezTo>
                    <a:close/>
                  </a:path>
                </a:pathLst>
              </a:custGeom>
              <a:solidFill>
                <a:srgbClr val="66CF7B"/>
              </a:solidFill>
            </p:spPr>
          </p:sp>
          <p:sp>
            <p:nvSpPr>
              <p:cNvPr name="TextBox 5" id="5"/>
              <p:cNvSpPr txBox="true"/>
              <p:nvPr/>
            </p:nvSpPr>
            <p:spPr>
              <a:xfrm>
                <a:off x="0" y="-28575"/>
                <a:ext cx="2006914" cy="279439"/>
              </a:xfrm>
              <a:prstGeom prst="rect">
                <a:avLst/>
              </a:prstGeom>
            </p:spPr>
            <p:txBody>
              <a:bodyPr anchor="ctr" rtlCol="false" tIns="50800" lIns="50800" bIns="50800" rIns="50800"/>
              <a:lstStyle/>
              <a:p>
                <a:pPr algn="ctr">
                  <a:lnSpc>
                    <a:spcPts val="3249"/>
                  </a:lnSpc>
                </a:pPr>
              </a:p>
            </p:txBody>
          </p:sp>
        </p:grpSp>
        <p:sp>
          <p:nvSpPr>
            <p:cNvPr name="TextBox 6" id="6"/>
            <p:cNvSpPr txBox="true"/>
            <p:nvPr/>
          </p:nvSpPr>
          <p:spPr>
            <a:xfrm rot="0">
              <a:off x="0" y="174268"/>
              <a:ext cx="7947810" cy="635415"/>
            </a:xfrm>
            <a:prstGeom prst="rect">
              <a:avLst/>
            </a:prstGeom>
          </p:spPr>
          <p:txBody>
            <a:bodyPr anchor="t" rtlCol="false" tIns="0" lIns="0" bIns="0" rIns="0">
              <a:spAutoFit/>
            </a:bodyPr>
            <a:lstStyle/>
            <a:p>
              <a:pPr algn="ctr" marL="0" indent="0" lvl="0">
                <a:lnSpc>
                  <a:spcPts val="3754"/>
                </a:lnSpc>
                <a:spcBef>
                  <a:spcPct val="0"/>
                </a:spcBef>
              </a:pPr>
              <a:r>
                <a:rPr lang="en-US" b="true" sz="3129">
                  <a:solidFill>
                    <a:srgbClr val="000000"/>
                  </a:solidFill>
                  <a:latin typeface="Glacial Indifference Bold"/>
                  <a:ea typeface="Glacial Indifference Bold"/>
                  <a:cs typeface="Glacial Indifference Bold"/>
                  <a:sym typeface="Glacial Indifference Bold"/>
                </a:rPr>
                <a:t>STEP-BY-STEP</a:t>
              </a:r>
            </a:p>
          </p:txBody>
        </p:sp>
      </p:grpSp>
      <p:sp>
        <p:nvSpPr>
          <p:cNvPr name="TextBox 7" id="7"/>
          <p:cNvSpPr txBox="true"/>
          <p:nvPr/>
        </p:nvSpPr>
        <p:spPr>
          <a:xfrm rot="0">
            <a:off x="636809" y="3791256"/>
            <a:ext cx="9611970" cy="6153785"/>
          </a:xfrm>
          <a:prstGeom prst="rect">
            <a:avLst/>
          </a:prstGeom>
        </p:spPr>
        <p:txBody>
          <a:bodyPr anchor="t" rtlCol="false" tIns="0" lIns="0" bIns="0" rIns="0">
            <a:spAutoFit/>
          </a:bodyPr>
          <a:lstStyle/>
          <a:p>
            <a:pPr algn="just">
              <a:lnSpc>
                <a:spcPts val="2860"/>
              </a:lnSpc>
            </a:pPr>
            <a:r>
              <a:rPr lang="en-US" sz="2200" b="true">
                <a:solidFill>
                  <a:srgbClr val="000000"/>
                </a:solidFill>
                <a:latin typeface="Glacial Indifference Bold"/>
                <a:ea typeface="Glacial Indifference Bold"/>
                <a:cs typeface="Glacial Indifference Bold"/>
                <a:sym typeface="Glacial Indifference Bold"/>
              </a:rPr>
              <a:t>Brainstorm Sol</a:t>
            </a:r>
            <a:r>
              <a:rPr lang="en-US" sz="2200" b="true">
                <a:solidFill>
                  <a:srgbClr val="000000"/>
                </a:solidFill>
                <a:latin typeface="Glacial Indifference Bold"/>
                <a:ea typeface="Glacial Indifference Bold"/>
                <a:cs typeface="Glacial Indifference Bold"/>
                <a:sym typeface="Glacial Indifference Bold"/>
              </a:rPr>
              <a:t>utions (10–15 minutes):</a:t>
            </a:r>
          </a:p>
          <a:p>
            <a:pPr algn="just"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Gro</a:t>
            </a:r>
            <a:r>
              <a:rPr lang="en-US" sz="2200">
                <a:solidFill>
                  <a:srgbClr val="000000"/>
                </a:solidFill>
                <a:latin typeface="Glacial Indifference"/>
                <a:ea typeface="Glacial Indifference"/>
                <a:cs typeface="Glacial Indifference"/>
                <a:sym typeface="Glacial Indifference"/>
              </a:rPr>
              <a:t>ups select a challenge or category and brainstorm as many solutions as possible.</a:t>
            </a:r>
          </a:p>
          <a:p>
            <a:pPr algn="just"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Encourage creat</a:t>
            </a:r>
            <a:r>
              <a:rPr lang="en-US" sz="2200">
                <a:solidFill>
                  <a:srgbClr val="000000"/>
                </a:solidFill>
                <a:latin typeface="Glacial Indifference"/>
                <a:ea typeface="Glacial Indifference"/>
                <a:cs typeface="Glacial Indifference"/>
                <a:sym typeface="Glacial Indifference"/>
              </a:rPr>
              <a:t>ive,</a:t>
            </a:r>
            <a:r>
              <a:rPr lang="en-US" sz="2200">
                <a:solidFill>
                  <a:srgbClr val="000000"/>
                </a:solidFill>
                <a:latin typeface="Glacial Indifference"/>
                <a:ea typeface="Glacial Indifference"/>
                <a:cs typeface="Glacial Indifference"/>
                <a:sym typeface="Glacial Indifference"/>
              </a:rPr>
              <a:t> innovative, and practical ideas.</a:t>
            </a:r>
          </a:p>
          <a:p>
            <a:pPr algn="just"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Write one idea per sticky note, using clear, actionable language.</a:t>
            </a:r>
          </a:p>
          <a:p>
            <a:pPr algn="just">
              <a:lnSpc>
                <a:spcPts val="2860"/>
              </a:lnSpc>
            </a:pPr>
            <a:r>
              <a:rPr lang="en-US" sz="2200" b="true">
                <a:solidFill>
                  <a:srgbClr val="000000"/>
                </a:solidFill>
                <a:latin typeface="Glacial Indifference Bold"/>
                <a:ea typeface="Glacial Indifference Bold"/>
                <a:cs typeface="Glacial Indifference Bold"/>
                <a:sym typeface="Glacial Indifference Bold"/>
              </a:rPr>
              <a:t>Exchang</a:t>
            </a:r>
            <a:r>
              <a:rPr lang="en-US" sz="2200" b="true">
                <a:solidFill>
                  <a:srgbClr val="000000"/>
                </a:solidFill>
                <a:latin typeface="Glacial Indifference Bold"/>
                <a:ea typeface="Glacial Indifference Bold"/>
                <a:cs typeface="Glacial Indifference Bold"/>
                <a:sym typeface="Glacial Indifference Bold"/>
              </a:rPr>
              <a:t>e and Refine Ideas (5–10 minutes):</a:t>
            </a:r>
          </a:p>
          <a:p>
            <a:pPr algn="just"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Group</a:t>
            </a:r>
            <a:r>
              <a:rPr lang="en-US" sz="2200">
                <a:solidFill>
                  <a:srgbClr val="000000"/>
                </a:solidFill>
                <a:latin typeface="Glacial Indifference"/>
                <a:ea typeface="Glacial Indifference"/>
                <a:cs typeface="Glacial Indifference"/>
                <a:sym typeface="Glacial Indifference"/>
              </a:rPr>
              <a:t>s swap their solu</a:t>
            </a:r>
            <a:r>
              <a:rPr lang="en-US" sz="2200">
                <a:solidFill>
                  <a:srgbClr val="000000"/>
                </a:solidFill>
                <a:latin typeface="Glacial Indifference"/>
                <a:ea typeface="Glacial Indifference"/>
                <a:cs typeface="Glacial Indifference"/>
                <a:sym typeface="Glacial Indifference"/>
              </a:rPr>
              <a:t>tion notes with another group.</a:t>
            </a:r>
          </a:p>
          <a:p>
            <a:pPr algn="just"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Each group adds suggestions, improvements, or alternative approaches to the ideas they received.</a:t>
            </a:r>
          </a:p>
          <a:p>
            <a:pPr algn="just"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Repeat if desir</a:t>
            </a:r>
            <a:r>
              <a:rPr lang="en-US" sz="2200">
                <a:solidFill>
                  <a:srgbClr val="000000"/>
                </a:solidFill>
                <a:latin typeface="Glacial Indifference"/>
                <a:ea typeface="Glacial Indifference"/>
                <a:cs typeface="Glacial Indifference"/>
                <a:sym typeface="Glacial Indifference"/>
              </a:rPr>
              <a:t>ed t</a:t>
            </a:r>
            <a:r>
              <a:rPr lang="en-US" sz="2200">
                <a:solidFill>
                  <a:srgbClr val="000000"/>
                </a:solidFill>
                <a:latin typeface="Glacial Indifference"/>
                <a:ea typeface="Glacial Indifference"/>
                <a:cs typeface="Glacial Indifference"/>
                <a:sym typeface="Glacial Indifference"/>
              </a:rPr>
              <a:t>o maximize collaboration.</a:t>
            </a:r>
          </a:p>
          <a:p>
            <a:pPr algn="just">
              <a:lnSpc>
                <a:spcPts val="2860"/>
              </a:lnSpc>
            </a:pPr>
            <a:r>
              <a:rPr lang="en-US" sz="2200" b="true">
                <a:solidFill>
                  <a:srgbClr val="000000"/>
                </a:solidFill>
                <a:latin typeface="Glacial Indifference Bold"/>
                <a:ea typeface="Glacial Indifference Bold"/>
                <a:cs typeface="Glacial Indifference Bold"/>
                <a:sym typeface="Glacial Indifference Bold"/>
              </a:rPr>
              <a:t>P</a:t>
            </a:r>
            <a:r>
              <a:rPr lang="en-US" sz="2200" b="true">
                <a:solidFill>
                  <a:srgbClr val="000000"/>
                </a:solidFill>
                <a:latin typeface="Glacial Indifference Bold"/>
                <a:ea typeface="Glacial Indifference Bold"/>
                <a:cs typeface="Glacial Indifference Bold"/>
                <a:sym typeface="Glacial Indifference Bold"/>
              </a:rPr>
              <a:t>r</a:t>
            </a:r>
            <a:r>
              <a:rPr lang="en-US" sz="2200" b="true">
                <a:solidFill>
                  <a:srgbClr val="000000"/>
                </a:solidFill>
                <a:latin typeface="Glacial Indifference Bold"/>
                <a:ea typeface="Glacial Indifference Bold"/>
                <a:cs typeface="Glacial Indifference Bold"/>
                <a:sym typeface="Glacial Indifference Bold"/>
              </a:rPr>
              <a:t>esentation and Discussion</a:t>
            </a:r>
            <a:r>
              <a:rPr lang="en-US" sz="2200" b="true">
                <a:solidFill>
                  <a:srgbClr val="000000"/>
                </a:solidFill>
                <a:latin typeface="Glacial Indifference Bold"/>
                <a:ea typeface="Glacial Indifference Bold"/>
                <a:cs typeface="Glacial Indifference Bold"/>
                <a:sym typeface="Glacial Indifference Bold"/>
              </a:rPr>
              <a:t> (5–10 mi</a:t>
            </a:r>
            <a:r>
              <a:rPr lang="en-US" sz="2200" b="true">
                <a:solidFill>
                  <a:srgbClr val="000000"/>
                </a:solidFill>
                <a:latin typeface="Glacial Indifference Bold"/>
                <a:ea typeface="Glacial Indifference Bold"/>
                <a:cs typeface="Glacial Indifference Bold"/>
                <a:sym typeface="Glacial Indifference Bold"/>
              </a:rPr>
              <a:t>nutes):</a:t>
            </a:r>
          </a:p>
          <a:p>
            <a:pPr algn="just"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G</a:t>
            </a:r>
            <a:r>
              <a:rPr lang="en-US" sz="2200">
                <a:solidFill>
                  <a:srgbClr val="000000"/>
                </a:solidFill>
                <a:latin typeface="Glacial Indifference"/>
                <a:ea typeface="Glacial Indifference"/>
                <a:cs typeface="Glacial Indifference"/>
                <a:sym typeface="Glacial Indifference"/>
              </a:rPr>
              <a:t>roups present refined solutions to the whole workshop.</a:t>
            </a:r>
          </a:p>
          <a:p>
            <a:pPr algn="just"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Facilitator guides discussion</a:t>
            </a:r>
            <a:r>
              <a:rPr lang="en-US" sz="2200">
                <a:solidFill>
                  <a:srgbClr val="000000"/>
                </a:solidFill>
                <a:latin typeface="Glacial Indifference"/>
                <a:ea typeface="Glacial Indifference"/>
                <a:cs typeface="Glacial Indifference"/>
                <a:sym typeface="Glacial Indifference"/>
              </a:rPr>
              <a:t> </a:t>
            </a:r>
            <a:r>
              <a:rPr lang="en-US" sz="2200">
                <a:solidFill>
                  <a:srgbClr val="000000"/>
                </a:solidFill>
                <a:latin typeface="Glacial Indifference"/>
                <a:ea typeface="Glacial Indifference"/>
                <a:cs typeface="Glacial Indifference"/>
                <a:sym typeface="Glacial Indifference"/>
              </a:rPr>
              <a:t>on applicability, feasibility, and potential impact.</a:t>
            </a:r>
          </a:p>
          <a:p>
            <a:pPr algn="just"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Optionally, participants vote on the most innovative or implementable solutions.</a:t>
            </a:r>
          </a:p>
          <a:p>
            <a:pPr algn="just">
              <a:lnSpc>
                <a:spcPts val="2860"/>
              </a:lnSpc>
            </a:pPr>
          </a:p>
        </p:txBody>
      </p:sp>
      <p:sp>
        <p:nvSpPr>
          <p:cNvPr name="Freeform 8" id="8"/>
          <p:cNvSpPr/>
          <p:nvPr/>
        </p:nvSpPr>
        <p:spPr>
          <a:xfrm flipH="false" flipV="false" rot="0">
            <a:off x="-166" y="9566083"/>
            <a:ext cx="18288000" cy="8229600"/>
          </a:xfrm>
          <a:custGeom>
            <a:avLst/>
            <a:gdLst/>
            <a:ahLst/>
            <a:cxnLst/>
            <a:rect r="r" b="b" t="t" l="l"/>
            <a:pathLst>
              <a:path h="8229600" w="18288000">
                <a:moveTo>
                  <a:pt x="0" y="0"/>
                </a:moveTo>
                <a:lnTo>
                  <a:pt x="18288000" y="0"/>
                </a:lnTo>
                <a:lnTo>
                  <a:pt x="18288000" y="8229600"/>
                </a:lnTo>
                <a:lnTo>
                  <a:pt x="0" y="8229600"/>
                </a:lnTo>
                <a:lnTo>
                  <a:pt x="0" y="0"/>
                </a:lnTo>
                <a:close/>
              </a:path>
            </a:pathLst>
          </a:custGeom>
          <a:blipFill>
            <a:blip r:embed="rId2"/>
            <a:stretch>
              <a:fillRect l="0" t="-61111" r="0" b="-61111"/>
            </a:stretch>
          </a:blipFill>
        </p:spPr>
      </p:sp>
      <p:sp>
        <p:nvSpPr>
          <p:cNvPr name="TextBox 9" id="9"/>
          <p:cNvSpPr txBox="true"/>
          <p:nvPr/>
        </p:nvSpPr>
        <p:spPr>
          <a:xfrm rot="0">
            <a:off x="1028700" y="616245"/>
            <a:ext cx="11563076" cy="2858643"/>
          </a:xfrm>
          <a:prstGeom prst="rect">
            <a:avLst/>
          </a:prstGeom>
        </p:spPr>
        <p:txBody>
          <a:bodyPr anchor="t" rtlCol="false" tIns="0" lIns="0" bIns="0" rIns="0">
            <a:spAutoFit/>
          </a:bodyPr>
          <a:lstStyle/>
          <a:p>
            <a:pPr algn="l">
              <a:lnSpc>
                <a:spcPts val="7581"/>
              </a:lnSpc>
            </a:pPr>
            <a:r>
              <a:rPr lang="en-US" sz="5700" b="true">
                <a:solidFill>
                  <a:srgbClr val="000000"/>
                </a:solidFill>
                <a:latin typeface="Glacial Indifference Bold"/>
                <a:ea typeface="Glacial Indifference Bold"/>
                <a:cs typeface="Glacial Indifference Bold"/>
                <a:sym typeface="Glacial Indifference Bold"/>
              </a:rPr>
              <a:t>9. COLLABORATIVE IDEA GENERATION (CREATIVE IDEA LAB)</a:t>
            </a:r>
          </a:p>
          <a:p>
            <a:pPr algn="l">
              <a:lnSpc>
                <a:spcPts val="7581"/>
              </a:lnSpc>
            </a:pPr>
          </a:p>
        </p:txBody>
      </p:sp>
      <p:grpSp>
        <p:nvGrpSpPr>
          <p:cNvPr name="Group 10" id="10"/>
          <p:cNvGrpSpPr/>
          <p:nvPr/>
        </p:nvGrpSpPr>
        <p:grpSpPr>
          <a:xfrm rot="0">
            <a:off x="11298442" y="2729780"/>
            <a:ext cx="5960858" cy="745107"/>
            <a:chOff x="0" y="0"/>
            <a:chExt cx="7947810" cy="993476"/>
          </a:xfrm>
        </p:grpSpPr>
        <p:grpSp>
          <p:nvGrpSpPr>
            <p:cNvPr name="Group 11" id="11"/>
            <p:cNvGrpSpPr/>
            <p:nvPr/>
          </p:nvGrpSpPr>
          <p:grpSpPr>
            <a:xfrm rot="0">
              <a:off x="0" y="0"/>
              <a:ext cx="7947810" cy="993476"/>
              <a:chOff x="0" y="0"/>
              <a:chExt cx="2006914" cy="250864"/>
            </a:xfrm>
          </p:grpSpPr>
          <p:sp>
            <p:nvSpPr>
              <p:cNvPr name="Freeform 12" id="12"/>
              <p:cNvSpPr/>
              <p:nvPr/>
            </p:nvSpPr>
            <p:spPr>
              <a:xfrm flipH="false" flipV="false" rot="0">
                <a:off x="0" y="0"/>
                <a:ext cx="2006914" cy="250864"/>
              </a:xfrm>
              <a:custGeom>
                <a:avLst/>
                <a:gdLst/>
                <a:ahLst/>
                <a:cxnLst/>
                <a:rect r="r" b="b" t="t" l="l"/>
                <a:pathLst>
                  <a:path h="250864" w="2006914">
                    <a:moveTo>
                      <a:pt x="51816" y="0"/>
                    </a:moveTo>
                    <a:lnTo>
                      <a:pt x="1955098" y="0"/>
                    </a:lnTo>
                    <a:cubicBezTo>
                      <a:pt x="1983715" y="0"/>
                      <a:pt x="2006914" y="23199"/>
                      <a:pt x="2006914" y="51816"/>
                    </a:cubicBezTo>
                    <a:lnTo>
                      <a:pt x="2006914" y="199048"/>
                    </a:lnTo>
                    <a:cubicBezTo>
                      <a:pt x="2006914" y="212791"/>
                      <a:pt x="2001454" y="225970"/>
                      <a:pt x="1991737" y="235688"/>
                    </a:cubicBezTo>
                    <a:cubicBezTo>
                      <a:pt x="1982020" y="245405"/>
                      <a:pt x="1968840" y="250864"/>
                      <a:pt x="1955098" y="250864"/>
                    </a:cubicBezTo>
                    <a:lnTo>
                      <a:pt x="51816" y="250864"/>
                    </a:lnTo>
                    <a:cubicBezTo>
                      <a:pt x="38074" y="250864"/>
                      <a:pt x="24894" y="245405"/>
                      <a:pt x="15177" y="235688"/>
                    </a:cubicBezTo>
                    <a:cubicBezTo>
                      <a:pt x="5459" y="225970"/>
                      <a:pt x="0" y="212791"/>
                      <a:pt x="0" y="199048"/>
                    </a:cubicBezTo>
                    <a:lnTo>
                      <a:pt x="0" y="51816"/>
                    </a:lnTo>
                    <a:cubicBezTo>
                      <a:pt x="0" y="23199"/>
                      <a:pt x="23199" y="0"/>
                      <a:pt x="51816" y="0"/>
                    </a:cubicBezTo>
                    <a:close/>
                  </a:path>
                </a:pathLst>
              </a:custGeom>
              <a:solidFill>
                <a:srgbClr val="66CF7B"/>
              </a:solidFill>
            </p:spPr>
          </p:sp>
          <p:sp>
            <p:nvSpPr>
              <p:cNvPr name="TextBox 13" id="13"/>
              <p:cNvSpPr txBox="true"/>
              <p:nvPr/>
            </p:nvSpPr>
            <p:spPr>
              <a:xfrm>
                <a:off x="0" y="-19050"/>
                <a:ext cx="2006914" cy="269914"/>
              </a:xfrm>
              <a:prstGeom prst="rect">
                <a:avLst/>
              </a:prstGeom>
            </p:spPr>
            <p:txBody>
              <a:bodyPr anchor="ctr" rtlCol="false" tIns="50800" lIns="50800" bIns="50800" rIns="50800"/>
              <a:lstStyle/>
              <a:p>
                <a:pPr algn="ctr">
                  <a:lnSpc>
                    <a:spcPts val="3250"/>
                  </a:lnSpc>
                </a:pPr>
              </a:p>
            </p:txBody>
          </p:sp>
        </p:grpSp>
        <p:sp>
          <p:nvSpPr>
            <p:cNvPr name="TextBox 14" id="14"/>
            <p:cNvSpPr txBox="true"/>
            <p:nvPr/>
          </p:nvSpPr>
          <p:spPr>
            <a:xfrm rot="0">
              <a:off x="0" y="174268"/>
              <a:ext cx="7947810" cy="635415"/>
            </a:xfrm>
            <a:prstGeom prst="rect">
              <a:avLst/>
            </a:prstGeom>
          </p:spPr>
          <p:txBody>
            <a:bodyPr anchor="t" rtlCol="false" tIns="0" lIns="0" bIns="0" rIns="0">
              <a:spAutoFit/>
            </a:bodyPr>
            <a:lstStyle/>
            <a:p>
              <a:pPr algn="ctr" marL="0" indent="0" lvl="0">
                <a:lnSpc>
                  <a:spcPts val="3754"/>
                </a:lnSpc>
                <a:spcBef>
                  <a:spcPct val="0"/>
                </a:spcBef>
              </a:pPr>
              <a:r>
                <a:rPr lang="en-US" b="true" sz="3129">
                  <a:solidFill>
                    <a:srgbClr val="000000"/>
                  </a:solidFill>
                  <a:latin typeface="Glacial Indifference Bold"/>
                  <a:ea typeface="Glacial Indifference Bold"/>
                  <a:cs typeface="Glacial Indifference Bold"/>
                  <a:sym typeface="Glacial Indifference Bold"/>
                </a:rPr>
                <a:t>SCENARIO EXAMPLES</a:t>
              </a:r>
            </a:p>
          </p:txBody>
        </p:sp>
      </p:grpSp>
      <p:sp>
        <p:nvSpPr>
          <p:cNvPr name="TextBox 15" id="15"/>
          <p:cNvSpPr txBox="true"/>
          <p:nvPr/>
        </p:nvSpPr>
        <p:spPr>
          <a:xfrm rot="0">
            <a:off x="10790917" y="3614291"/>
            <a:ext cx="7308273" cy="3258185"/>
          </a:xfrm>
          <a:prstGeom prst="rect">
            <a:avLst/>
          </a:prstGeom>
        </p:spPr>
        <p:txBody>
          <a:bodyPr anchor="t" rtlCol="false" tIns="0" lIns="0" bIns="0" rIns="0">
            <a:spAutoFit/>
          </a:bodyPr>
          <a:lstStyle/>
          <a:p>
            <a:pPr algn="just"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Engaging R</a:t>
            </a:r>
            <a:r>
              <a:rPr lang="en-US" sz="2200">
                <a:solidFill>
                  <a:srgbClr val="000000"/>
                </a:solidFill>
                <a:latin typeface="Glacial Indifference"/>
                <a:ea typeface="Glacial Indifference"/>
                <a:cs typeface="Glacial Indifference"/>
                <a:sym typeface="Glacial Indifference"/>
              </a:rPr>
              <a:t>efugee Youth: Brainstorm methods to increase participation in after-school programs.</a:t>
            </a:r>
          </a:p>
          <a:p>
            <a:pPr algn="just"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Mental Health Aware</a:t>
            </a:r>
            <a:r>
              <a:rPr lang="en-US" sz="2200">
                <a:solidFill>
                  <a:srgbClr val="000000"/>
                </a:solidFill>
                <a:latin typeface="Glacial Indifference"/>
                <a:ea typeface="Glacial Indifference"/>
                <a:cs typeface="Glacial Indifference"/>
                <a:sym typeface="Glacial Indifference"/>
              </a:rPr>
              <a:t>n</a:t>
            </a:r>
            <a:r>
              <a:rPr lang="en-US" sz="2200">
                <a:solidFill>
                  <a:srgbClr val="000000"/>
                </a:solidFill>
                <a:latin typeface="Glacial Indifference"/>
                <a:ea typeface="Glacial Indifference"/>
                <a:cs typeface="Glacial Indifference"/>
                <a:sym typeface="Glacial Indifference"/>
              </a:rPr>
              <a:t>ess: Generate ideas for inte</a:t>
            </a:r>
            <a:r>
              <a:rPr lang="en-US" sz="2200">
                <a:solidFill>
                  <a:srgbClr val="000000"/>
                </a:solidFill>
                <a:latin typeface="Glacial Indifference"/>
                <a:ea typeface="Glacial Indifference"/>
                <a:cs typeface="Glacial Indifference"/>
                <a:sym typeface="Glacial Indifference"/>
              </a:rPr>
              <a:t>ractive</a:t>
            </a:r>
            <a:r>
              <a:rPr lang="en-US" sz="2200">
                <a:solidFill>
                  <a:srgbClr val="000000"/>
                </a:solidFill>
                <a:latin typeface="Glacial Indifference"/>
                <a:ea typeface="Glacial Indifference"/>
                <a:cs typeface="Glacial Indifference"/>
                <a:sym typeface="Glacial Indifference"/>
              </a:rPr>
              <a:t> campaigns targeting teen anxiety and stress.</a:t>
            </a:r>
          </a:p>
          <a:p>
            <a:pPr algn="just"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C</a:t>
            </a:r>
            <a:r>
              <a:rPr lang="en-US" sz="2200">
                <a:solidFill>
                  <a:srgbClr val="000000"/>
                </a:solidFill>
                <a:latin typeface="Glacial Indifference"/>
                <a:ea typeface="Glacial Indifference"/>
                <a:cs typeface="Glacial Indifference"/>
                <a:sym typeface="Glacial Indifference"/>
              </a:rPr>
              <a:t>onflict Mediation: Co-create strategies to resolve peer</a:t>
            </a:r>
            <a:r>
              <a:rPr lang="en-US" sz="2200">
                <a:solidFill>
                  <a:srgbClr val="000000"/>
                </a:solidFill>
                <a:latin typeface="Glacial Indifference"/>
                <a:ea typeface="Glacial Indifference"/>
                <a:cs typeface="Glacial Indifference"/>
                <a:sym typeface="Glacial Indifference"/>
              </a:rPr>
              <a:t> c</a:t>
            </a:r>
            <a:r>
              <a:rPr lang="en-US" sz="2200">
                <a:solidFill>
                  <a:srgbClr val="000000"/>
                </a:solidFill>
                <a:latin typeface="Glacial Indifference"/>
                <a:ea typeface="Glacial Indifference"/>
                <a:cs typeface="Glacial Indifference"/>
                <a:sym typeface="Glacial Indifference"/>
              </a:rPr>
              <a:t>onflicts in multicultu</a:t>
            </a:r>
            <a:r>
              <a:rPr lang="en-US" sz="2200">
                <a:solidFill>
                  <a:srgbClr val="000000"/>
                </a:solidFill>
                <a:latin typeface="Glacial Indifference"/>
                <a:ea typeface="Glacial Indifference"/>
                <a:cs typeface="Glacial Indifference"/>
                <a:sym typeface="Glacial Indifference"/>
              </a:rPr>
              <a:t>r</a:t>
            </a:r>
            <a:r>
              <a:rPr lang="en-US" sz="2200">
                <a:solidFill>
                  <a:srgbClr val="000000"/>
                </a:solidFill>
                <a:latin typeface="Glacial Indifference"/>
                <a:ea typeface="Glacial Indifference"/>
                <a:cs typeface="Glacial Indifference"/>
                <a:sym typeface="Glacial Indifference"/>
              </a:rPr>
              <a:t>al youth clubs.</a:t>
            </a:r>
          </a:p>
          <a:p>
            <a:pPr algn="just"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Digital</a:t>
            </a:r>
            <a:r>
              <a:rPr lang="en-US" sz="2200">
                <a:solidFill>
                  <a:srgbClr val="000000"/>
                </a:solidFill>
                <a:latin typeface="Glacial Indifference"/>
                <a:ea typeface="Glacial Indifference"/>
                <a:cs typeface="Glacial Indifference"/>
                <a:sym typeface="Glacial Indifference"/>
              </a:rPr>
              <a:t> Li</a:t>
            </a:r>
            <a:r>
              <a:rPr lang="en-US" sz="2200">
                <a:solidFill>
                  <a:srgbClr val="000000"/>
                </a:solidFill>
                <a:latin typeface="Glacial Indifference"/>
                <a:ea typeface="Glacial Indifference"/>
                <a:cs typeface="Glacial Indifference"/>
                <a:sym typeface="Glacial Indifference"/>
              </a:rPr>
              <a:t>teracy: Develop tools for promoting safe and balanced technology use among adolescents.</a:t>
            </a:r>
          </a:p>
          <a:p>
            <a:pPr algn="just">
              <a:lnSpc>
                <a:spcPts val="2860"/>
              </a:lnSpc>
            </a:pPr>
          </a:p>
        </p:txBody>
      </p:sp>
      <p:grpSp>
        <p:nvGrpSpPr>
          <p:cNvPr name="Group 16" id="16"/>
          <p:cNvGrpSpPr/>
          <p:nvPr/>
        </p:nvGrpSpPr>
        <p:grpSpPr>
          <a:xfrm rot="0">
            <a:off x="11464625" y="6673683"/>
            <a:ext cx="5960858" cy="745107"/>
            <a:chOff x="0" y="0"/>
            <a:chExt cx="7947810" cy="993476"/>
          </a:xfrm>
        </p:grpSpPr>
        <p:grpSp>
          <p:nvGrpSpPr>
            <p:cNvPr name="Group 17" id="17"/>
            <p:cNvGrpSpPr/>
            <p:nvPr/>
          </p:nvGrpSpPr>
          <p:grpSpPr>
            <a:xfrm rot="0">
              <a:off x="0" y="0"/>
              <a:ext cx="7947810" cy="993476"/>
              <a:chOff x="0" y="0"/>
              <a:chExt cx="2006914" cy="250864"/>
            </a:xfrm>
          </p:grpSpPr>
          <p:sp>
            <p:nvSpPr>
              <p:cNvPr name="Freeform 18" id="18"/>
              <p:cNvSpPr/>
              <p:nvPr/>
            </p:nvSpPr>
            <p:spPr>
              <a:xfrm flipH="false" flipV="false" rot="0">
                <a:off x="0" y="0"/>
                <a:ext cx="2006914" cy="250864"/>
              </a:xfrm>
              <a:custGeom>
                <a:avLst/>
                <a:gdLst/>
                <a:ahLst/>
                <a:cxnLst/>
                <a:rect r="r" b="b" t="t" l="l"/>
                <a:pathLst>
                  <a:path h="250864" w="2006914">
                    <a:moveTo>
                      <a:pt x="51816" y="0"/>
                    </a:moveTo>
                    <a:lnTo>
                      <a:pt x="1955098" y="0"/>
                    </a:lnTo>
                    <a:cubicBezTo>
                      <a:pt x="1983715" y="0"/>
                      <a:pt x="2006914" y="23199"/>
                      <a:pt x="2006914" y="51816"/>
                    </a:cubicBezTo>
                    <a:lnTo>
                      <a:pt x="2006914" y="199048"/>
                    </a:lnTo>
                    <a:cubicBezTo>
                      <a:pt x="2006914" y="212791"/>
                      <a:pt x="2001454" y="225970"/>
                      <a:pt x="1991737" y="235688"/>
                    </a:cubicBezTo>
                    <a:cubicBezTo>
                      <a:pt x="1982020" y="245405"/>
                      <a:pt x="1968840" y="250864"/>
                      <a:pt x="1955098" y="250864"/>
                    </a:cubicBezTo>
                    <a:lnTo>
                      <a:pt x="51816" y="250864"/>
                    </a:lnTo>
                    <a:cubicBezTo>
                      <a:pt x="38074" y="250864"/>
                      <a:pt x="24894" y="245405"/>
                      <a:pt x="15177" y="235688"/>
                    </a:cubicBezTo>
                    <a:cubicBezTo>
                      <a:pt x="5459" y="225970"/>
                      <a:pt x="0" y="212791"/>
                      <a:pt x="0" y="199048"/>
                    </a:cubicBezTo>
                    <a:lnTo>
                      <a:pt x="0" y="51816"/>
                    </a:lnTo>
                    <a:cubicBezTo>
                      <a:pt x="0" y="23199"/>
                      <a:pt x="23199" y="0"/>
                      <a:pt x="51816" y="0"/>
                    </a:cubicBezTo>
                    <a:close/>
                  </a:path>
                </a:pathLst>
              </a:custGeom>
              <a:solidFill>
                <a:srgbClr val="66CF7B"/>
              </a:solidFill>
            </p:spPr>
          </p:sp>
          <p:sp>
            <p:nvSpPr>
              <p:cNvPr name="TextBox 19" id="19"/>
              <p:cNvSpPr txBox="true"/>
              <p:nvPr/>
            </p:nvSpPr>
            <p:spPr>
              <a:xfrm>
                <a:off x="0" y="-19050"/>
                <a:ext cx="2006914" cy="269914"/>
              </a:xfrm>
              <a:prstGeom prst="rect">
                <a:avLst/>
              </a:prstGeom>
            </p:spPr>
            <p:txBody>
              <a:bodyPr anchor="ctr" rtlCol="false" tIns="50800" lIns="50800" bIns="50800" rIns="50800"/>
              <a:lstStyle/>
              <a:p>
                <a:pPr algn="ctr">
                  <a:lnSpc>
                    <a:spcPts val="3250"/>
                  </a:lnSpc>
                </a:pPr>
              </a:p>
            </p:txBody>
          </p:sp>
        </p:grpSp>
        <p:sp>
          <p:nvSpPr>
            <p:cNvPr name="TextBox 20" id="20"/>
            <p:cNvSpPr txBox="true"/>
            <p:nvPr/>
          </p:nvSpPr>
          <p:spPr>
            <a:xfrm rot="0">
              <a:off x="0" y="174268"/>
              <a:ext cx="7947810" cy="635415"/>
            </a:xfrm>
            <a:prstGeom prst="rect">
              <a:avLst/>
            </a:prstGeom>
          </p:spPr>
          <p:txBody>
            <a:bodyPr anchor="t" rtlCol="false" tIns="0" lIns="0" bIns="0" rIns="0">
              <a:spAutoFit/>
            </a:bodyPr>
            <a:lstStyle/>
            <a:p>
              <a:pPr algn="ctr" marL="0" indent="0" lvl="0">
                <a:lnSpc>
                  <a:spcPts val="3754"/>
                </a:lnSpc>
                <a:spcBef>
                  <a:spcPct val="0"/>
                </a:spcBef>
              </a:pPr>
              <a:r>
                <a:rPr lang="en-US" b="true" sz="3129">
                  <a:solidFill>
                    <a:srgbClr val="000000"/>
                  </a:solidFill>
                  <a:latin typeface="Glacial Indifference Bold"/>
                  <a:ea typeface="Glacial Indifference Bold"/>
                  <a:cs typeface="Glacial Indifference Bold"/>
                  <a:sym typeface="Glacial Indifference Bold"/>
                </a:rPr>
                <a:t>HOW TO ADAPT</a:t>
              </a:r>
            </a:p>
          </p:txBody>
        </p:sp>
      </p:grpSp>
      <p:sp>
        <p:nvSpPr>
          <p:cNvPr name="TextBox 21" id="21"/>
          <p:cNvSpPr txBox="true"/>
          <p:nvPr/>
        </p:nvSpPr>
        <p:spPr>
          <a:xfrm rot="0">
            <a:off x="10790917" y="7772706"/>
            <a:ext cx="7308273" cy="2172335"/>
          </a:xfrm>
          <a:prstGeom prst="rect">
            <a:avLst/>
          </a:prstGeom>
        </p:spPr>
        <p:txBody>
          <a:bodyPr anchor="t" rtlCol="false" tIns="0" lIns="0" bIns="0" rIns="0">
            <a:spAutoFit/>
          </a:bodyPr>
          <a:lstStyle/>
          <a:p>
            <a:pPr algn="just"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F</a:t>
            </a:r>
            <a:r>
              <a:rPr lang="en-US" sz="2200">
                <a:solidFill>
                  <a:srgbClr val="000000"/>
                </a:solidFill>
                <a:latin typeface="Glacial Indifference"/>
                <a:ea typeface="Glacial Indifference"/>
                <a:cs typeface="Glacial Indifference"/>
                <a:sym typeface="Glacial Indifference"/>
              </a:rPr>
              <a:t>or beginners: provide example challenges a</a:t>
            </a:r>
            <a:r>
              <a:rPr lang="en-US" sz="2200">
                <a:solidFill>
                  <a:srgbClr val="000000"/>
                </a:solidFill>
                <a:latin typeface="Glacial Indifference"/>
                <a:ea typeface="Glacial Indifference"/>
                <a:cs typeface="Glacial Indifference"/>
                <a:sym typeface="Glacial Indifference"/>
              </a:rPr>
              <a:t>nd</a:t>
            </a:r>
            <a:r>
              <a:rPr lang="en-US" sz="2200">
                <a:solidFill>
                  <a:srgbClr val="000000"/>
                </a:solidFill>
                <a:latin typeface="Glacial Indifference"/>
                <a:ea typeface="Glacial Indifference"/>
                <a:cs typeface="Glacial Indifference"/>
                <a:sym typeface="Glacial Indifference"/>
              </a:rPr>
              <a:t> suggested categories to st</a:t>
            </a:r>
            <a:r>
              <a:rPr lang="en-US" sz="2200">
                <a:solidFill>
                  <a:srgbClr val="000000"/>
                </a:solidFill>
                <a:latin typeface="Glacial Indifference"/>
                <a:ea typeface="Glacial Indifference"/>
                <a:cs typeface="Glacial Indifference"/>
                <a:sym typeface="Glacial Indifference"/>
              </a:rPr>
              <a:t>ructure</a:t>
            </a:r>
            <a:r>
              <a:rPr lang="en-US" sz="2200">
                <a:solidFill>
                  <a:srgbClr val="000000"/>
                </a:solidFill>
                <a:latin typeface="Glacial Indifference"/>
                <a:ea typeface="Glacial Indifference"/>
                <a:cs typeface="Glacial Indifference"/>
                <a:sym typeface="Glacial Indifference"/>
              </a:rPr>
              <a:t> brainstorming.</a:t>
            </a:r>
          </a:p>
          <a:p>
            <a:pPr algn="just"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For advanced participants: include real-life case studies requiring multi-step solutions.</a:t>
            </a:r>
          </a:p>
          <a:p>
            <a:pPr algn="just">
              <a:lnSpc>
                <a:spcPts val="2860"/>
              </a:lnSpc>
            </a:pPr>
          </a:p>
          <a:p>
            <a:pPr algn="just">
              <a:lnSpc>
                <a:spcPts val="2860"/>
              </a:lnSpc>
            </a:pPr>
          </a:p>
        </p:txBody>
      </p:sp>
      <p:sp>
        <p:nvSpPr>
          <p:cNvPr name="Freeform 22" id="22"/>
          <p:cNvSpPr/>
          <p:nvPr/>
        </p:nvSpPr>
        <p:spPr>
          <a:xfrm flipH="false" flipV="false" rot="0">
            <a:off x="14924581" y="8882845"/>
            <a:ext cx="3363253" cy="683238"/>
          </a:xfrm>
          <a:custGeom>
            <a:avLst/>
            <a:gdLst/>
            <a:ahLst/>
            <a:cxnLst/>
            <a:rect r="r" b="b" t="t" l="l"/>
            <a:pathLst>
              <a:path h="683238" w="3363253">
                <a:moveTo>
                  <a:pt x="0" y="0"/>
                </a:moveTo>
                <a:lnTo>
                  <a:pt x="3363253" y="0"/>
                </a:lnTo>
                <a:lnTo>
                  <a:pt x="3363253" y="683238"/>
                </a:lnTo>
                <a:lnTo>
                  <a:pt x="0" y="683238"/>
                </a:lnTo>
                <a:lnTo>
                  <a:pt x="0" y="0"/>
                </a:lnTo>
                <a:close/>
              </a:path>
            </a:pathLst>
          </a:custGeom>
          <a:blipFill>
            <a:blip r:embed="rId3"/>
            <a:stretch>
              <a:fillRect l="0" t="0" r="0" b="-9526"/>
            </a:stretch>
          </a:blipFill>
        </p:spPr>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FAF8EE"/>
        </a:solidFill>
      </p:bgPr>
    </p:bg>
    <p:spTree>
      <p:nvGrpSpPr>
        <p:cNvPr id="1" name=""/>
        <p:cNvGrpSpPr/>
        <p:nvPr/>
      </p:nvGrpSpPr>
      <p:grpSpPr>
        <a:xfrm>
          <a:off x="0" y="0"/>
          <a:ext cx="0" cy="0"/>
          <a:chOff x="0" y="0"/>
          <a:chExt cx="0" cy="0"/>
        </a:xfrm>
      </p:grpSpPr>
      <p:grpSp>
        <p:nvGrpSpPr>
          <p:cNvPr name="Group 2" id="2"/>
          <p:cNvGrpSpPr/>
          <p:nvPr/>
        </p:nvGrpSpPr>
        <p:grpSpPr>
          <a:xfrm rot="0">
            <a:off x="1028563" y="2753607"/>
            <a:ext cx="5960858" cy="745107"/>
            <a:chOff x="0" y="0"/>
            <a:chExt cx="7947810" cy="993476"/>
          </a:xfrm>
        </p:grpSpPr>
        <p:grpSp>
          <p:nvGrpSpPr>
            <p:cNvPr name="Group 3" id="3"/>
            <p:cNvGrpSpPr/>
            <p:nvPr/>
          </p:nvGrpSpPr>
          <p:grpSpPr>
            <a:xfrm rot="0">
              <a:off x="0" y="0"/>
              <a:ext cx="7947810" cy="993476"/>
              <a:chOff x="0" y="0"/>
              <a:chExt cx="2006914" cy="250864"/>
            </a:xfrm>
          </p:grpSpPr>
          <p:sp>
            <p:nvSpPr>
              <p:cNvPr name="Freeform 4" id="4"/>
              <p:cNvSpPr/>
              <p:nvPr/>
            </p:nvSpPr>
            <p:spPr>
              <a:xfrm flipH="false" flipV="false" rot="0">
                <a:off x="0" y="0"/>
                <a:ext cx="2006914" cy="250864"/>
              </a:xfrm>
              <a:custGeom>
                <a:avLst/>
                <a:gdLst/>
                <a:ahLst/>
                <a:cxnLst/>
                <a:rect r="r" b="b" t="t" l="l"/>
                <a:pathLst>
                  <a:path h="250864" w="2006914">
                    <a:moveTo>
                      <a:pt x="51816" y="0"/>
                    </a:moveTo>
                    <a:lnTo>
                      <a:pt x="1955098" y="0"/>
                    </a:lnTo>
                    <a:cubicBezTo>
                      <a:pt x="1983715" y="0"/>
                      <a:pt x="2006914" y="23199"/>
                      <a:pt x="2006914" y="51816"/>
                    </a:cubicBezTo>
                    <a:lnTo>
                      <a:pt x="2006914" y="199048"/>
                    </a:lnTo>
                    <a:cubicBezTo>
                      <a:pt x="2006914" y="212791"/>
                      <a:pt x="2001454" y="225970"/>
                      <a:pt x="1991737" y="235688"/>
                    </a:cubicBezTo>
                    <a:cubicBezTo>
                      <a:pt x="1982020" y="245405"/>
                      <a:pt x="1968840" y="250864"/>
                      <a:pt x="1955098" y="250864"/>
                    </a:cubicBezTo>
                    <a:lnTo>
                      <a:pt x="51816" y="250864"/>
                    </a:lnTo>
                    <a:cubicBezTo>
                      <a:pt x="38074" y="250864"/>
                      <a:pt x="24894" y="245405"/>
                      <a:pt x="15177" y="235688"/>
                    </a:cubicBezTo>
                    <a:cubicBezTo>
                      <a:pt x="5459" y="225970"/>
                      <a:pt x="0" y="212791"/>
                      <a:pt x="0" y="199048"/>
                    </a:cubicBezTo>
                    <a:lnTo>
                      <a:pt x="0" y="51816"/>
                    </a:lnTo>
                    <a:cubicBezTo>
                      <a:pt x="0" y="23199"/>
                      <a:pt x="23199" y="0"/>
                      <a:pt x="51816" y="0"/>
                    </a:cubicBezTo>
                    <a:close/>
                  </a:path>
                </a:pathLst>
              </a:custGeom>
              <a:solidFill>
                <a:srgbClr val="66CF7B"/>
              </a:solidFill>
            </p:spPr>
          </p:sp>
          <p:sp>
            <p:nvSpPr>
              <p:cNvPr name="TextBox 5" id="5"/>
              <p:cNvSpPr txBox="true"/>
              <p:nvPr/>
            </p:nvSpPr>
            <p:spPr>
              <a:xfrm>
                <a:off x="0" y="-19050"/>
                <a:ext cx="2006914" cy="269914"/>
              </a:xfrm>
              <a:prstGeom prst="rect">
                <a:avLst/>
              </a:prstGeom>
            </p:spPr>
            <p:txBody>
              <a:bodyPr anchor="ctr" rtlCol="false" tIns="50800" lIns="50800" bIns="50800" rIns="50800"/>
              <a:lstStyle/>
              <a:p>
                <a:pPr algn="ctr">
                  <a:lnSpc>
                    <a:spcPts val="3250"/>
                  </a:lnSpc>
                </a:pPr>
              </a:p>
            </p:txBody>
          </p:sp>
        </p:grpSp>
        <p:sp>
          <p:nvSpPr>
            <p:cNvPr name="TextBox 6" id="6"/>
            <p:cNvSpPr txBox="true"/>
            <p:nvPr/>
          </p:nvSpPr>
          <p:spPr>
            <a:xfrm rot="0">
              <a:off x="0" y="174268"/>
              <a:ext cx="7947810" cy="635415"/>
            </a:xfrm>
            <a:prstGeom prst="rect">
              <a:avLst/>
            </a:prstGeom>
          </p:spPr>
          <p:txBody>
            <a:bodyPr anchor="t" rtlCol="false" tIns="0" lIns="0" bIns="0" rIns="0">
              <a:spAutoFit/>
            </a:bodyPr>
            <a:lstStyle/>
            <a:p>
              <a:pPr algn="ctr" marL="0" indent="0" lvl="0">
                <a:lnSpc>
                  <a:spcPts val="3754"/>
                </a:lnSpc>
                <a:spcBef>
                  <a:spcPct val="0"/>
                </a:spcBef>
              </a:pPr>
              <a:r>
                <a:rPr lang="en-US" b="true" sz="3129">
                  <a:solidFill>
                    <a:srgbClr val="000000"/>
                  </a:solidFill>
                  <a:latin typeface="Glacial Indifference Bold"/>
                  <a:ea typeface="Glacial Indifference Bold"/>
                  <a:cs typeface="Glacial Indifference Bold"/>
                  <a:sym typeface="Glacial Indifference Bold"/>
                </a:rPr>
                <a:t>PURPOSE</a:t>
              </a:r>
            </a:p>
          </p:txBody>
        </p:sp>
      </p:grpSp>
      <p:grpSp>
        <p:nvGrpSpPr>
          <p:cNvPr name="Group 7" id="7"/>
          <p:cNvGrpSpPr/>
          <p:nvPr/>
        </p:nvGrpSpPr>
        <p:grpSpPr>
          <a:xfrm rot="0">
            <a:off x="10968091" y="283593"/>
            <a:ext cx="5960858" cy="745107"/>
            <a:chOff x="0" y="0"/>
            <a:chExt cx="7947810" cy="993476"/>
          </a:xfrm>
        </p:grpSpPr>
        <p:grpSp>
          <p:nvGrpSpPr>
            <p:cNvPr name="Group 8" id="8"/>
            <p:cNvGrpSpPr/>
            <p:nvPr/>
          </p:nvGrpSpPr>
          <p:grpSpPr>
            <a:xfrm rot="0">
              <a:off x="0" y="0"/>
              <a:ext cx="7947810" cy="993476"/>
              <a:chOff x="0" y="0"/>
              <a:chExt cx="2006914" cy="250864"/>
            </a:xfrm>
          </p:grpSpPr>
          <p:sp>
            <p:nvSpPr>
              <p:cNvPr name="Freeform 9" id="9"/>
              <p:cNvSpPr/>
              <p:nvPr/>
            </p:nvSpPr>
            <p:spPr>
              <a:xfrm flipH="false" flipV="false" rot="0">
                <a:off x="0" y="0"/>
                <a:ext cx="2006914" cy="250864"/>
              </a:xfrm>
              <a:custGeom>
                <a:avLst/>
                <a:gdLst/>
                <a:ahLst/>
                <a:cxnLst/>
                <a:rect r="r" b="b" t="t" l="l"/>
                <a:pathLst>
                  <a:path h="250864" w="2006914">
                    <a:moveTo>
                      <a:pt x="51816" y="0"/>
                    </a:moveTo>
                    <a:lnTo>
                      <a:pt x="1955098" y="0"/>
                    </a:lnTo>
                    <a:cubicBezTo>
                      <a:pt x="1983715" y="0"/>
                      <a:pt x="2006914" y="23199"/>
                      <a:pt x="2006914" y="51816"/>
                    </a:cubicBezTo>
                    <a:lnTo>
                      <a:pt x="2006914" y="199048"/>
                    </a:lnTo>
                    <a:cubicBezTo>
                      <a:pt x="2006914" y="212791"/>
                      <a:pt x="2001454" y="225970"/>
                      <a:pt x="1991737" y="235688"/>
                    </a:cubicBezTo>
                    <a:cubicBezTo>
                      <a:pt x="1982020" y="245405"/>
                      <a:pt x="1968840" y="250864"/>
                      <a:pt x="1955098" y="250864"/>
                    </a:cubicBezTo>
                    <a:lnTo>
                      <a:pt x="51816" y="250864"/>
                    </a:lnTo>
                    <a:cubicBezTo>
                      <a:pt x="38074" y="250864"/>
                      <a:pt x="24894" y="245405"/>
                      <a:pt x="15177" y="235688"/>
                    </a:cubicBezTo>
                    <a:cubicBezTo>
                      <a:pt x="5459" y="225970"/>
                      <a:pt x="0" y="212791"/>
                      <a:pt x="0" y="199048"/>
                    </a:cubicBezTo>
                    <a:lnTo>
                      <a:pt x="0" y="51816"/>
                    </a:lnTo>
                    <a:cubicBezTo>
                      <a:pt x="0" y="23199"/>
                      <a:pt x="23199" y="0"/>
                      <a:pt x="51816" y="0"/>
                    </a:cubicBezTo>
                    <a:close/>
                  </a:path>
                </a:pathLst>
              </a:custGeom>
              <a:solidFill>
                <a:srgbClr val="66CF7B"/>
              </a:solidFill>
            </p:spPr>
          </p:sp>
          <p:sp>
            <p:nvSpPr>
              <p:cNvPr name="TextBox 10" id="10"/>
              <p:cNvSpPr txBox="true"/>
              <p:nvPr/>
            </p:nvSpPr>
            <p:spPr>
              <a:xfrm>
                <a:off x="0" y="-28575"/>
                <a:ext cx="2006914" cy="279439"/>
              </a:xfrm>
              <a:prstGeom prst="rect">
                <a:avLst/>
              </a:prstGeom>
            </p:spPr>
            <p:txBody>
              <a:bodyPr anchor="ctr" rtlCol="false" tIns="50800" lIns="50800" bIns="50800" rIns="50800"/>
              <a:lstStyle/>
              <a:p>
                <a:pPr algn="ctr">
                  <a:lnSpc>
                    <a:spcPts val="3249"/>
                  </a:lnSpc>
                </a:pPr>
              </a:p>
            </p:txBody>
          </p:sp>
        </p:grpSp>
        <p:sp>
          <p:nvSpPr>
            <p:cNvPr name="TextBox 11" id="11"/>
            <p:cNvSpPr txBox="true"/>
            <p:nvPr/>
          </p:nvSpPr>
          <p:spPr>
            <a:xfrm rot="0">
              <a:off x="0" y="174268"/>
              <a:ext cx="7947810" cy="635415"/>
            </a:xfrm>
            <a:prstGeom prst="rect">
              <a:avLst/>
            </a:prstGeom>
          </p:spPr>
          <p:txBody>
            <a:bodyPr anchor="t" rtlCol="false" tIns="0" lIns="0" bIns="0" rIns="0">
              <a:spAutoFit/>
            </a:bodyPr>
            <a:lstStyle/>
            <a:p>
              <a:pPr algn="ctr" marL="0" indent="0" lvl="0">
                <a:lnSpc>
                  <a:spcPts val="3754"/>
                </a:lnSpc>
                <a:spcBef>
                  <a:spcPct val="0"/>
                </a:spcBef>
              </a:pPr>
              <a:r>
                <a:rPr lang="en-US" b="true" sz="3129">
                  <a:solidFill>
                    <a:srgbClr val="000000"/>
                  </a:solidFill>
                  <a:latin typeface="Glacial Indifference Bold"/>
                  <a:ea typeface="Glacial Indifference Bold"/>
                  <a:cs typeface="Glacial Indifference Bold"/>
                  <a:sym typeface="Glacial Indifference Bold"/>
                </a:rPr>
                <a:t>STEP-BY-STEP</a:t>
              </a:r>
            </a:p>
          </p:txBody>
        </p:sp>
      </p:grpSp>
      <p:grpSp>
        <p:nvGrpSpPr>
          <p:cNvPr name="Group 12" id="12"/>
          <p:cNvGrpSpPr/>
          <p:nvPr/>
        </p:nvGrpSpPr>
        <p:grpSpPr>
          <a:xfrm rot="0">
            <a:off x="1028700" y="5345023"/>
            <a:ext cx="5960858" cy="745107"/>
            <a:chOff x="0" y="0"/>
            <a:chExt cx="7947810" cy="993476"/>
          </a:xfrm>
        </p:grpSpPr>
        <p:grpSp>
          <p:nvGrpSpPr>
            <p:cNvPr name="Group 13" id="13"/>
            <p:cNvGrpSpPr/>
            <p:nvPr/>
          </p:nvGrpSpPr>
          <p:grpSpPr>
            <a:xfrm rot="0">
              <a:off x="0" y="0"/>
              <a:ext cx="7947810" cy="993476"/>
              <a:chOff x="0" y="0"/>
              <a:chExt cx="2006914" cy="250864"/>
            </a:xfrm>
          </p:grpSpPr>
          <p:sp>
            <p:nvSpPr>
              <p:cNvPr name="Freeform 14" id="14"/>
              <p:cNvSpPr/>
              <p:nvPr/>
            </p:nvSpPr>
            <p:spPr>
              <a:xfrm flipH="false" flipV="false" rot="0">
                <a:off x="0" y="0"/>
                <a:ext cx="2006914" cy="250864"/>
              </a:xfrm>
              <a:custGeom>
                <a:avLst/>
                <a:gdLst/>
                <a:ahLst/>
                <a:cxnLst/>
                <a:rect r="r" b="b" t="t" l="l"/>
                <a:pathLst>
                  <a:path h="250864" w="2006914">
                    <a:moveTo>
                      <a:pt x="51816" y="0"/>
                    </a:moveTo>
                    <a:lnTo>
                      <a:pt x="1955098" y="0"/>
                    </a:lnTo>
                    <a:cubicBezTo>
                      <a:pt x="1983715" y="0"/>
                      <a:pt x="2006914" y="23199"/>
                      <a:pt x="2006914" y="51816"/>
                    </a:cubicBezTo>
                    <a:lnTo>
                      <a:pt x="2006914" y="199048"/>
                    </a:lnTo>
                    <a:cubicBezTo>
                      <a:pt x="2006914" y="212791"/>
                      <a:pt x="2001454" y="225970"/>
                      <a:pt x="1991737" y="235688"/>
                    </a:cubicBezTo>
                    <a:cubicBezTo>
                      <a:pt x="1982020" y="245405"/>
                      <a:pt x="1968840" y="250864"/>
                      <a:pt x="1955098" y="250864"/>
                    </a:cubicBezTo>
                    <a:lnTo>
                      <a:pt x="51816" y="250864"/>
                    </a:lnTo>
                    <a:cubicBezTo>
                      <a:pt x="38074" y="250864"/>
                      <a:pt x="24894" y="245405"/>
                      <a:pt x="15177" y="235688"/>
                    </a:cubicBezTo>
                    <a:cubicBezTo>
                      <a:pt x="5459" y="225970"/>
                      <a:pt x="0" y="212791"/>
                      <a:pt x="0" y="199048"/>
                    </a:cubicBezTo>
                    <a:lnTo>
                      <a:pt x="0" y="51816"/>
                    </a:lnTo>
                    <a:cubicBezTo>
                      <a:pt x="0" y="23199"/>
                      <a:pt x="23199" y="0"/>
                      <a:pt x="51816" y="0"/>
                    </a:cubicBezTo>
                    <a:close/>
                  </a:path>
                </a:pathLst>
              </a:custGeom>
              <a:solidFill>
                <a:srgbClr val="66CF7B"/>
              </a:solidFill>
            </p:spPr>
          </p:sp>
          <p:sp>
            <p:nvSpPr>
              <p:cNvPr name="TextBox 15" id="15"/>
              <p:cNvSpPr txBox="true"/>
              <p:nvPr/>
            </p:nvSpPr>
            <p:spPr>
              <a:xfrm>
                <a:off x="0" y="-28575"/>
                <a:ext cx="2006914" cy="279439"/>
              </a:xfrm>
              <a:prstGeom prst="rect">
                <a:avLst/>
              </a:prstGeom>
            </p:spPr>
            <p:txBody>
              <a:bodyPr anchor="ctr" rtlCol="false" tIns="50800" lIns="50800" bIns="50800" rIns="50800"/>
              <a:lstStyle/>
              <a:p>
                <a:pPr algn="ctr">
                  <a:lnSpc>
                    <a:spcPts val="3249"/>
                  </a:lnSpc>
                </a:pPr>
              </a:p>
            </p:txBody>
          </p:sp>
        </p:grpSp>
        <p:sp>
          <p:nvSpPr>
            <p:cNvPr name="TextBox 16" id="16"/>
            <p:cNvSpPr txBox="true"/>
            <p:nvPr/>
          </p:nvSpPr>
          <p:spPr>
            <a:xfrm rot="0">
              <a:off x="0" y="174268"/>
              <a:ext cx="7947810" cy="635415"/>
            </a:xfrm>
            <a:prstGeom prst="rect">
              <a:avLst/>
            </a:prstGeom>
          </p:spPr>
          <p:txBody>
            <a:bodyPr anchor="t" rtlCol="false" tIns="0" lIns="0" bIns="0" rIns="0">
              <a:spAutoFit/>
            </a:bodyPr>
            <a:lstStyle/>
            <a:p>
              <a:pPr algn="ctr" marL="0" indent="0" lvl="0">
                <a:lnSpc>
                  <a:spcPts val="3754"/>
                </a:lnSpc>
                <a:spcBef>
                  <a:spcPct val="0"/>
                </a:spcBef>
              </a:pPr>
              <a:r>
                <a:rPr lang="en-US" b="true" sz="3129">
                  <a:solidFill>
                    <a:srgbClr val="000000"/>
                  </a:solidFill>
                  <a:latin typeface="Glacial Indifference Bold"/>
                  <a:ea typeface="Glacial Indifference Bold"/>
                  <a:cs typeface="Glacial Indifference Bold"/>
                  <a:sym typeface="Glacial Indifference Bold"/>
                </a:rPr>
                <a:t>RESOURCES</a:t>
              </a:r>
            </a:p>
          </p:txBody>
        </p:sp>
      </p:grpSp>
      <p:sp>
        <p:nvSpPr>
          <p:cNvPr name="TextBox 17" id="17"/>
          <p:cNvSpPr txBox="true"/>
          <p:nvPr/>
        </p:nvSpPr>
        <p:spPr>
          <a:xfrm rot="0">
            <a:off x="199129" y="6204431"/>
            <a:ext cx="7845573" cy="1086485"/>
          </a:xfrm>
          <a:prstGeom prst="rect">
            <a:avLst/>
          </a:prstGeom>
        </p:spPr>
        <p:txBody>
          <a:bodyPr anchor="t" rtlCol="false" tIns="0" lIns="0" bIns="0" rIns="0">
            <a:spAutoFit/>
          </a:bodyPr>
          <a:lstStyle/>
          <a:p>
            <a:pPr algn="ctr">
              <a:lnSpc>
                <a:spcPts val="2860"/>
              </a:lnSpc>
            </a:pPr>
            <a:r>
              <a:rPr lang="en-US" sz="2200">
                <a:solidFill>
                  <a:srgbClr val="000000"/>
                </a:solidFill>
                <a:latin typeface="Glacial Indifference"/>
                <a:ea typeface="Glacial Indifference"/>
                <a:cs typeface="Glacial Indifference"/>
                <a:sym typeface="Glacial Indifference"/>
              </a:rPr>
              <a:t>Access to youth organizations, community centers, or educational institutions.</a:t>
            </a:r>
          </a:p>
          <a:p>
            <a:pPr algn="l">
              <a:lnSpc>
                <a:spcPts val="2860"/>
              </a:lnSpc>
            </a:pPr>
          </a:p>
        </p:txBody>
      </p:sp>
      <p:sp>
        <p:nvSpPr>
          <p:cNvPr name="TextBox 18" id="18"/>
          <p:cNvSpPr txBox="true"/>
          <p:nvPr/>
        </p:nvSpPr>
        <p:spPr>
          <a:xfrm rot="0">
            <a:off x="199129" y="7961241"/>
            <a:ext cx="8435893" cy="1810385"/>
          </a:xfrm>
          <a:prstGeom prst="rect">
            <a:avLst/>
          </a:prstGeom>
        </p:spPr>
        <p:txBody>
          <a:bodyPr anchor="t" rtlCol="false" tIns="0" lIns="0" bIns="0" rIns="0">
            <a:spAutoFit/>
          </a:bodyPr>
          <a:lstStyle/>
          <a:p>
            <a:pPr algn="ctr">
              <a:lnSpc>
                <a:spcPts val="2860"/>
              </a:lnSpc>
            </a:pPr>
            <a:r>
              <a:rPr lang="en-US" sz="2200">
                <a:solidFill>
                  <a:srgbClr val="000000"/>
                </a:solidFill>
                <a:latin typeface="Glacial Indifference"/>
                <a:ea typeface="Glacial Indifference"/>
                <a:cs typeface="Glacial Indifference"/>
                <a:sym typeface="Glacial Indifference"/>
              </a:rPr>
              <a:t>Participants gain firsthand insight into</a:t>
            </a:r>
            <a:r>
              <a:rPr lang="en-US" sz="2200">
                <a:solidFill>
                  <a:srgbClr val="000000"/>
                </a:solidFill>
                <a:latin typeface="Glacial Indifference"/>
                <a:ea typeface="Glacial Indifference"/>
                <a:cs typeface="Glacial Indifference"/>
                <a:sym typeface="Glacial Indifference"/>
              </a:rPr>
              <a:t> effectiv</a:t>
            </a:r>
            <a:r>
              <a:rPr lang="en-US" sz="2200">
                <a:solidFill>
                  <a:srgbClr val="000000"/>
                </a:solidFill>
                <a:latin typeface="Glacial Indifference"/>
                <a:ea typeface="Glacial Indifference"/>
                <a:cs typeface="Glacial Indifference"/>
                <a:sym typeface="Glacial Indifference"/>
              </a:rPr>
              <a:t>e youth engagement and support practices. Bridges the gap between theory and practice, reinforcing learning. </a:t>
            </a:r>
            <a:r>
              <a:rPr lang="en-US" sz="2200">
                <a:solidFill>
                  <a:srgbClr val="000000"/>
                </a:solidFill>
                <a:latin typeface="Glacial Indifference"/>
                <a:ea typeface="Glacial Indifference"/>
                <a:cs typeface="Glacial Indifference"/>
                <a:sym typeface="Glacial Indifference"/>
              </a:rPr>
              <a:t>P</a:t>
            </a:r>
            <a:r>
              <a:rPr lang="en-US" sz="2200">
                <a:solidFill>
                  <a:srgbClr val="000000"/>
                </a:solidFill>
                <a:latin typeface="Glacial Indifference"/>
                <a:ea typeface="Glacial Indifference"/>
                <a:cs typeface="Glacial Indifference"/>
                <a:sym typeface="Glacial Indifference"/>
              </a:rPr>
              <a:t>rovides a foundation for implementing improved strategies and innovative approaches in participants’ organizations.</a:t>
            </a:r>
          </a:p>
          <a:p>
            <a:pPr algn="ctr">
              <a:lnSpc>
                <a:spcPts val="2860"/>
              </a:lnSpc>
            </a:pPr>
          </a:p>
        </p:txBody>
      </p:sp>
      <p:sp>
        <p:nvSpPr>
          <p:cNvPr name="TextBox 19" id="19"/>
          <p:cNvSpPr txBox="true"/>
          <p:nvPr/>
        </p:nvSpPr>
        <p:spPr>
          <a:xfrm rot="0">
            <a:off x="199129" y="3545242"/>
            <a:ext cx="7620000" cy="2172335"/>
          </a:xfrm>
          <a:prstGeom prst="rect">
            <a:avLst/>
          </a:prstGeom>
        </p:spPr>
        <p:txBody>
          <a:bodyPr anchor="t" rtlCol="false" tIns="0" lIns="0" bIns="0" rIns="0">
            <a:spAutoFit/>
          </a:bodyPr>
          <a:lstStyle/>
          <a:p>
            <a:pPr algn="ctr">
              <a:lnSpc>
                <a:spcPts val="2860"/>
              </a:lnSpc>
            </a:pPr>
            <a:r>
              <a:rPr lang="en-US" sz="2200">
                <a:solidFill>
                  <a:srgbClr val="000000"/>
                </a:solidFill>
                <a:latin typeface="Glacial Indifference"/>
                <a:ea typeface="Glacial Indifference"/>
                <a:cs typeface="Glacial Indifference"/>
                <a:sym typeface="Glacial Indifference"/>
              </a:rPr>
              <a:t>Conn</a:t>
            </a:r>
            <a:r>
              <a:rPr lang="en-US" sz="2200">
                <a:solidFill>
                  <a:srgbClr val="000000"/>
                </a:solidFill>
                <a:latin typeface="Glacial Indifference"/>
                <a:ea typeface="Glacial Indifference"/>
                <a:cs typeface="Glacial Indifference"/>
                <a:sym typeface="Glacial Indifference"/>
              </a:rPr>
              <a:t>ect theoretical knowledge and pract</a:t>
            </a:r>
            <a:r>
              <a:rPr lang="en-US" sz="2200">
                <a:solidFill>
                  <a:srgbClr val="000000"/>
                </a:solidFill>
                <a:latin typeface="Glacial Indifference"/>
                <a:ea typeface="Glacial Indifference"/>
                <a:cs typeface="Glacial Indifference"/>
                <a:sym typeface="Glacial Indifference"/>
              </a:rPr>
              <a:t>ical youth work experiences. Enable participants to observe real-life strategies, organizational practices, and youth engagement methods. Foster reflective learning and application of best practices in participants’ own contexts.</a:t>
            </a:r>
          </a:p>
          <a:p>
            <a:pPr algn="ctr">
              <a:lnSpc>
                <a:spcPts val="2860"/>
              </a:lnSpc>
            </a:pPr>
          </a:p>
        </p:txBody>
      </p:sp>
      <p:sp>
        <p:nvSpPr>
          <p:cNvPr name="TextBox 20" id="20"/>
          <p:cNvSpPr txBox="true"/>
          <p:nvPr/>
        </p:nvSpPr>
        <p:spPr>
          <a:xfrm rot="0">
            <a:off x="8946981" y="1178597"/>
            <a:ext cx="9051978" cy="9049385"/>
          </a:xfrm>
          <a:prstGeom prst="rect">
            <a:avLst/>
          </a:prstGeom>
        </p:spPr>
        <p:txBody>
          <a:bodyPr anchor="t" rtlCol="false" tIns="0" lIns="0" bIns="0" rIns="0">
            <a:spAutoFit/>
          </a:bodyPr>
          <a:lstStyle/>
          <a:p>
            <a:pPr algn="just">
              <a:lnSpc>
                <a:spcPts val="2860"/>
              </a:lnSpc>
            </a:pPr>
            <a:r>
              <a:rPr lang="en-US" sz="2200" b="true">
                <a:solidFill>
                  <a:srgbClr val="000000"/>
                </a:solidFill>
                <a:latin typeface="Glacial Indifference Bold"/>
                <a:ea typeface="Glacial Indifference Bold"/>
                <a:cs typeface="Glacial Indifference Bold"/>
                <a:sym typeface="Glacial Indifference Bold"/>
              </a:rPr>
              <a:t>Prepara</a:t>
            </a:r>
            <a:r>
              <a:rPr lang="en-US" sz="2200" b="true">
                <a:solidFill>
                  <a:srgbClr val="000000"/>
                </a:solidFill>
                <a:latin typeface="Glacial Indifference Bold"/>
                <a:ea typeface="Glacial Indifference Bold"/>
                <a:cs typeface="Glacial Indifference Bold"/>
                <a:sym typeface="Glacial Indifference Bold"/>
              </a:rPr>
              <a:t>tion (Before Visit):</a:t>
            </a:r>
          </a:p>
          <a:p>
            <a:pPr algn="just"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Co</a:t>
            </a:r>
            <a:r>
              <a:rPr lang="en-US" sz="2200">
                <a:solidFill>
                  <a:srgbClr val="000000"/>
                </a:solidFill>
                <a:latin typeface="Glacial Indifference"/>
                <a:ea typeface="Glacial Indifference"/>
                <a:cs typeface="Glacial Indifference"/>
                <a:sym typeface="Glacial Indifference"/>
              </a:rPr>
              <a:t>ntact the organization to schedule the visit and clarify activities participants will observe.</a:t>
            </a:r>
          </a:p>
          <a:p>
            <a:pPr algn="just"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Prepare observation templates or checklists focusing on areas such as:</a:t>
            </a:r>
          </a:p>
          <a:p>
            <a:pPr algn="just"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Youth engagement methods</a:t>
            </a:r>
          </a:p>
          <a:p>
            <a:pPr algn="just"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Group dy</a:t>
            </a:r>
            <a:r>
              <a:rPr lang="en-US" sz="2200">
                <a:solidFill>
                  <a:srgbClr val="000000"/>
                </a:solidFill>
                <a:latin typeface="Glacial Indifference"/>
                <a:ea typeface="Glacial Indifference"/>
                <a:cs typeface="Glacial Indifference"/>
                <a:sym typeface="Glacial Indifference"/>
              </a:rPr>
              <a:t>namics and</a:t>
            </a:r>
            <a:r>
              <a:rPr lang="en-US" sz="2200">
                <a:solidFill>
                  <a:srgbClr val="000000"/>
                </a:solidFill>
                <a:latin typeface="Glacial Indifference"/>
                <a:ea typeface="Glacial Indifference"/>
                <a:cs typeface="Glacial Indifference"/>
                <a:sym typeface="Glacial Indifference"/>
              </a:rPr>
              <a:t> participation</a:t>
            </a:r>
          </a:p>
          <a:p>
            <a:pPr algn="just"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Staff approaches to conflict or emotional support</a:t>
            </a:r>
          </a:p>
          <a:p>
            <a:pPr algn="just"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Integration of creative or non-formal activities</a:t>
            </a:r>
          </a:p>
          <a:p>
            <a:pPr algn="just"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Explain to</a:t>
            </a:r>
            <a:r>
              <a:rPr lang="en-US" sz="2200">
                <a:solidFill>
                  <a:srgbClr val="000000"/>
                </a:solidFill>
                <a:latin typeface="Glacial Indifference"/>
                <a:ea typeface="Glacial Indifference"/>
                <a:cs typeface="Glacial Indifference"/>
                <a:sym typeface="Glacial Indifference"/>
              </a:rPr>
              <a:t> participants the purpose of the visit and encourage active observation and note-taking.</a:t>
            </a:r>
          </a:p>
          <a:p>
            <a:pPr algn="just">
              <a:lnSpc>
                <a:spcPts val="2860"/>
              </a:lnSpc>
            </a:pPr>
            <a:r>
              <a:rPr lang="en-US" sz="2200" b="true">
                <a:solidFill>
                  <a:srgbClr val="000000"/>
                </a:solidFill>
                <a:latin typeface="Glacial Indifference Bold"/>
                <a:ea typeface="Glacial Indifference Bold"/>
                <a:cs typeface="Glacial Indifference Bold"/>
                <a:sym typeface="Glacial Indifference Bold"/>
              </a:rPr>
              <a:t>During</a:t>
            </a:r>
            <a:r>
              <a:rPr lang="en-US" sz="2200" b="true">
                <a:solidFill>
                  <a:srgbClr val="000000"/>
                </a:solidFill>
                <a:latin typeface="Glacial Indifference Bold"/>
                <a:ea typeface="Glacial Indifference Bold"/>
                <a:cs typeface="Glacial Indifference Bold"/>
                <a:sym typeface="Glacial Indifference Bold"/>
              </a:rPr>
              <a:t> the Visit:</a:t>
            </a:r>
          </a:p>
          <a:p>
            <a:pPr algn="just"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Observe activities quietly and respectfully.</a:t>
            </a:r>
          </a:p>
          <a:p>
            <a:pPr algn="just"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Note both successful strategies and areas for potential improvement.</a:t>
            </a:r>
          </a:p>
          <a:p>
            <a:pPr algn="just"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Optional: ask permission to ask clarifying questions during breaks or after the session.</a:t>
            </a:r>
          </a:p>
          <a:p>
            <a:pPr algn="just"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Fo</a:t>
            </a:r>
            <a:r>
              <a:rPr lang="en-US" sz="2200">
                <a:solidFill>
                  <a:srgbClr val="000000"/>
                </a:solidFill>
                <a:latin typeface="Glacial Indifference"/>
                <a:ea typeface="Glacial Indifference"/>
                <a:cs typeface="Glacial Indifference"/>
                <a:sym typeface="Glacial Indifference"/>
              </a:rPr>
              <a:t>cus on interactions, facilitation methods, safe</a:t>
            </a:r>
            <a:r>
              <a:rPr lang="en-US" sz="2200">
                <a:solidFill>
                  <a:srgbClr val="000000"/>
                </a:solidFill>
                <a:latin typeface="Glacial Indifference"/>
                <a:ea typeface="Glacial Indifference"/>
                <a:cs typeface="Glacial Indifference"/>
                <a:sym typeface="Glacial Indifference"/>
              </a:rPr>
              <a:t>ty measu</a:t>
            </a:r>
            <a:r>
              <a:rPr lang="en-US" sz="2200">
                <a:solidFill>
                  <a:srgbClr val="000000"/>
                </a:solidFill>
                <a:latin typeface="Glacial Indifference"/>
                <a:ea typeface="Glacial Indifference"/>
                <a:cs typeface="Glacial Indifference"/>
                <a:sym typeface="Glacial Indifference"/>
              </a:rPr>
              <a:t>res, and how youth workers manage challenges.</a:t>
            </a:r>
          </a:p>
          <a:p>
            <a:pPr algn="just"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Guided Reflection Post-Visit</a:t>
            </a:r>
            <a:r>
              <a:rPr lang="en-US" sz="2200">
                <a:solidFill>
                  <a:srgbClr val="000000"/>
                </a:solidFill>
                <a:latin typeface="Glacial Indifference"/>
                <a:ea typeface="Glacial Indifference"/>
                <a:cs typeface="Glacial Indifference"/>
                <a:sym typeface="Glacial Indifference"/>
              </a:rPr>
              <a:t> (15–20 mi</a:t>
            </a:r>
            <a:r>
              <a:rPr lang="en-US" sz="2200">
                <a:solidFill>
                  <a:srgbClr val="000000"/>
                </a:solidFill>
                <a:latin typeface="Glacial Indifference"/>
                <a:ea typeface="Glacial Indifference"/>
                <a:cs typeface="Glacial Indifference"/>
                <a:sym typeface="Glacial Indifference"/>
              </a:rPr>
              <a:t>nutes):</a:t>
            </a:r>
          </a:p>
          <a:p>
            <a:pPr algn="just"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Immedi</a:t>
            </a:r>
            <a:r>
              <a:rPr lang="en-US" sz="2200">
                <a:solidFill>
                  <a:srgbClr val="000000"/>
                </a:solidFill>
                <a:latin typeface="Glacial Indifference"/>
                <a:ea typeface="Glacial Indifference"/>
                <a:cs typeface="Glacial Indifference"/>
                <a:sym typeface="Glacial Indifference"/>
              </a:rPr>
              <a:t>ately after the visit, participants reflect individually or in small groups on key</a:t>
            </a:r>
            <a:r>
              <a:rPr lang="en-US" sz="2200">
                <a:solidFill>
                  <a:srgbClr val="000000"/>
                </a:solidFill>
                <a:latin typeface="Glacial Indifference"/>
                <a:ea typeface="Glacial Indifference"/>
                <a:cs typeface="Glacial Indifference"/>
                <a:sym typeface="Glacial Indifference"/>
              </a:rPr>
              <a:t> </a:t>
            </a:r>
            <a:r>
              <a:rPr lang="en-US" sz="2200">
                <a:solidFill>
                  <a:srgbClr val="000000"/>
                </a:solidFill>
                <a:latin typeface="Glacial Indifference"/>
                <a:ea typeface="Glacial Indifference"/>
                <a:cs typeface="Glacial Indifference"/>
                <a:sym typeface="Glacial Indifference"/>
              </a:rPr>
              <a:t>insights.</a:t>
            </a:r>
          </a:p>
          <a:p>
            <a:pPr algn="just">
              <a:lnSpc>
                <a:spcPts val="2860"/>
              </a:lnSpc>
            </a:pPr>
            <a:r>
              <a:rPr lang="en-US" sz="2200" b="true">
                <a:solidFill>
                  <a:srgbClr val="000000"/>
                </a:solidFill>
                <a:latin typeface="Glacial Indifference Bold"/>
                <a:ea typeface="Glacial Indifference Bold"/>
                <a:cs typeface="Glacial Indifference Bold"/>
                <a:sym typeface="Glacial Indifference Bold"/>
              </a:rPr>
              <a:t>Reflection prompts:</a:t>
            </a:r>
          </a:p>
          <a:p>
            <a:pPr algn="just"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“What strategies were most effective in engaging youth?”</a:t>
            </a:r>
          </a:p>
          <a:p>
            <a:pPr algn="just"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“How could I apply these approaches in my context?”</a:t>
            </a:r>
          </a:p>
          <a:p>
            <a:pPr algn="just">
              <a:lnSpc>
                <a:spcPts val="2860"/>
              </a:lnSpc>
            </a:pPr>
          </a:p>
          <a:p>
            <a:pPr algn="just">
              <a:lnSpc>
                <a:spcPts val="2860"/>
              </a:lnSpc>
            </a:pPr>
          </a:p>
        </p:txBody>
      </p:sp>
      <p:sp>
        <p:nvSpPr>
          <p:cNvPr name="Freeform 21" id="21"/>
          <p:cNvSpPr/>
          <p:nvPr/>
        </p:nvSpPr>
        <p:spPr>
          <a:xfrm flipH="false" flipV="false" rot="0">
            <a:off x="-166" y="9566083"/>
            <a:ext cx="18288000" cy="8229600"/>
          </a:xfrm>
          <a:custGeom>
            <a:avLst/>
            <a:gdLst/>
            <a:ahLst/>
            <a:cxnLst/>
            <a:rect r="r" b="b" t="t" l="l"/>
            <a:pathLst>
              <a:path h="8229600" w="18288000">
                <a:moveTo>
                  <a:pt x="0" y="0"/>
                </a:moveTo>
                <a:lnTo>
                  <a:pt x="18288000" y="0"/>
                </a:lnTo>
                <a:lnTo>
                  <a:pt x="18288000" y="8229600"/>
                </a:lnTo>
                <a:lnTo>
                  <a:pt x="0" y="8229600"/>
                </a:lnTo>
                <a:lnTo>
                  <a:pt x="0" y="0"/>
                </a:lnTo>
                <a:close/>
              </a:path>
            </a:pathLst>
          </a:custGeom>
          <a:blipFill>
            <a:blip r:embed="rId2"/>
            <a:stretch>
              <a:fillRect l="0" t="-61111" r="0" b="-61111"/>
            </a:stretch>
          </a:blipFill>
        </p:spPr>
      </p:sp>
      <p:sp>
        <p:nvSpPr>
          <p:cNvPr name="TextBox 22" id="22"/>
          <p:cNvSpPr txBox="true"/>
          <p:nvPr/>
        </p:nvSpPr>
        <p:spPr>
          <a:xfrm rot="0">
            <a:off x="1028563" y="571076"/>
            <a:ext cx="9939529" cy="2858643"/>
          </a:xfrm>
          <a:prstGeom prst="rect">
            <a:avLst/>
          </a:prstGeom>
        </p:spPr>
        <p:txBody>
          <a:bodyPr anchor="t" rtlCol="false" tIns="0" lIns="0" bIns="0" rIns="0">
            <a:spAutoFit/>
          </a:bodyPr>
          <a:lstStyle/>
          <a:p>
            <a:pPr algn="l">
              <a:lnSpc>
                <a:spcPts val="7581"/>
              </a:lnSpc>
            </a:pPr>
            <a:r>
              <a:rPr lang="en-US" sz="5700" b="true">
                <a:solidFill>
                  <a:srgbClr val="000000"/>
                </a:solidFill>
                <a:latin typeface="Glacial Indifference Bold"/>
                <a:ea typeface="Glacial Indifference Bold"/>
                <a:cs typeface="Glacial Indifference Bold"/>
                <a:sym typeface="Glacial Indifference Bold"/>
              </a:rPr>
              <a:t>10. FIELD VISITS AND OBSERVATION</a:t>
            </a:r>
          </a:p>
          <a:p>
            <a:pPr algn="l">
              <a:lnSpc>
                <a:spcPts val="7581"/>
              </a:lnSpc>
            </a:pPr>
          </a:p>
        </p:txBody>
      </p:sp>
      <p:grpSp>
        <p:nvGrpSpPr>
          <p:cNvPr name="Group 23" id="23"/>
          <p:cNvGrpSpPr/>
          <p:nvPr/>
        </p:nvGrpSpPr>
        <p:grpSpPr>
          <a:xfrm rot="0">
            <a:off x="1028700" y="7088302"/>
            <a:ext cx="5960858" cy="745107"/>
            <a:chOff x="0" y="0"/>
            <a:chExt cx="7947810" cy="993476"/>
          </a:xfrm>
        </p:grpSpPr>
        <p:grpSp>
          <p:nvGrpSpPr>
            <p:cNvPr name="Group 24" id="24"/>
            <p:cNvGrpSpPr/>
            <p:nvPr/>
          </p:nvGrpSpPr>
          <p:grpSpPr>
            <a:xfrm rot="0">
              <a:off x="0" y="0"/>
              <a:ext cx="7947810" cy="993476"/>
              <a:chOff x="0" y="0"/>
              <a:chExt cx="2006914" cy="250864"/>
            </a:xfrm>
          </p:grpSpPr>
          <p:sp>
            <p:nvSpPr>
              <p:cNvPr name="Freeform 25" id="25"/>
              <p:cNvSpPr/>
              <p:nvPr/>
            </p:nvSpPr>
            <p:spPr>
              <a:xfrm flipH="false" flipV="false" rot="0">
                <a:off x="0" y="0"/>
                <a:ext cx="2006914" cy="250864"/>
              </a:xfrm>
              <a:custGeom>
                <a:avLst/>
                <a:gdLst/>
                <a:ahLst/>
                <a:cxnLst/>
                <a:rect r="r" b="b" t="t" l="l"/>
                <a:pathLst>
                  <a:path h="250864" w="2006914">
                    <a:moveTo>
                      <a:pt x="51816" y="0"/>
                    </a:moveTo>
                    <a:lnTo>
                      <a:pt x="1955098" y="0"/>
                    </a:lnTo>
                    <a:cubicBezTo>
                      <a:pt x="1983715" y="0"/>
                      <a:pt x="2006914" y="23199"/>
                      <a:pt x="2006914" y="51816"/>
                    </a:cubicBezTo>
                    <a:lnTo>
                      <a:pt x="2006914" y="199048"/>
                    </a:lnTo>
                    <a:cubicBezTo>
                      <a:pt x="2006914" y="212791"/>
                      <a:pt x="2001454" y="225970"/>
                      <a:pt x="1991737" y="235688"/>
                    </a:cubicBezTo>
                    <a:cubicBezTo>
                      <a:pt x="1982020" y="245405"/>
                      <a:pt x="1968840" y="250864"/>
                      <a:pt x="1955098" y="250864"/>
                    </a:cubicBezTo>
                    <a:lnTo>
                      <a:pt x="51816" y="250864"/>
                    </a:lnTo>
                    <a:cubicBezTo>
                      <a:pt x="38074" y="250864"/>
                      <a:pt x="24894" y="245405"/>
                      <a:pt x="15177" y="235688"/>
                    </a:cubicBezTo>
                    <a:cubicBezTo>
                      <a:pt x="5459" y="225970"/>
                      <a:pt x="0" y="212791"/>
                      <a:pt x="0" y="199048"/>
                    </a:cubicBezTo>
                    <a:lnTo>
                      <a:pt x="0" y="51816"/>
                    </a:lnTo>
                    <a:cubicBezTo>
                      <a:pt x="0" y="23199"/>
                      <a:pt x="23199" y="0"/>
                      <a:pt x="51816" y="0"/>
                    </a:cubicBezTo>
                    <a:close/>
                  </a:path>
                </a:pathLst>
              </a:custGeom>
              <a:solidFill>
                <a:srgbClr val="66CF7B"/>
              </a:solidFill>
            </p:spPr>
          </p:sp>
          <p:sp>
            <p:nvSpPr>
              <p:cNvPr name="TextBox 26" id="26"/>
              <p:cNvSpPr txBox="true"/>
              <p:nvPr/>
            </p:nvSpPr>
            <p:spPr>
              <a:xfrm>
                <a:off x="0" y="-28575"/>
                <a:ext cx="2006914" cy="279439"/>
              </a:xfrm>
              <a:prstGeom prst="rect">
                <a:avLst/>
              </a:prstGeom>
            </p:spPr>
            <p:txBody>
              <a:bodyPr anchor="ctr" rtlCol="false" tIns="50800" lIns="50800" bIns="50800" rIns="50800"/>
              <a:lstStyle/>
              <a:p>
                <a:pPr algn="ctr">
                  <a:lnSpc>
                    <a:spcPts val="3249"/>
                  </a:lnSpc>
                </a:pPr>
              </a:p>
            </p:txBody>
          </p:sp>
        </p:grpSp>
        <p:sp>
          <p:nvSpPr>
            <p:cNvPr name="TextBox 27" id="27"/>
            <p:cNvSpPr txBox="true"/>
            <p:nvPr/>
          </p:nvSpPr>
          <p:spPr>
            <a:xfrm rot="0">
              <a:off x="0" y="174268"/>
              <a:ext cx="7947810" cy="635415"/>
            </a:xfrm>
            <a:prstGeom prst="rect">
              <a:avLst/>
            </a:prstGeom>
          </p:spPr>
          <p:txBody>
            <a:bodyPr anchor="t" rtlCol="false" tIns="0" lIns="0" bIns="0" rIns="0">
              <a:spAutoFit/>
            </a:bodyPr>
            <a:lstStyle/>
            <a:p>
              <a:pPr algn="ctr" marL="0" indent="0" lvl="0">
                <a:lnSpc>
                  <a:spcPts val="3754"/>
                </a:lnSpc>
                <a:spcBef>
                  <a:spcPct val="0"/>
                </a:spcBef>
              </a:pPr>
              <a:r>
                <a:rPr lang="en-US" b="true" sz="3129">
                  <a:solidFill>
                    <a:srgbClr val="000000"/>
                  </a:solidFill>
                  <a:latin typeface="Glacial Indifference Bold"/>
                  <a:ea typeface="Glacial Indifference Bold"/>
                  <a:cs typeface="Glacial Indifference Bold"/>
                  <a:sym typeface="Glacial Indifference Bold"/>
                </a:rPr>
                <a:t>OUTCOME</a:t>
              </a:r>
            </a:p>
          </p:txBody>
        </p:sp>
      </p:grpSp>
      <p:sp>
        <p:nvSpPr>
          <p:cNvPr name="Freeform 28" id="28"/>
          <p:cNvSpPr/>
          <p:nvPr/>
        </p:nvSpPr>
        <p:spPr>
          <a:xfrm flipH="false" flipV="false" rot="0">
            <a:off x="15953281" y="9091790"/>
            <a:ext cx="2334719" cy="474293"/>
          </a:xfrm>
          <a:custGeom>
            <a:avLst/>
            <a:gdLst/>
            <a:ahLst/>
            <a:cxnLst/>
            <a:rect r="r" b="b" t="t" l="l"/>
            <a:pathLst>
              <a:path h="474293" w="2334719">
                <a:moveTo>
                  <a:pt x="0" y="0"/>
                </a:moveTo>
                <a:lnTo>
                  <a:pt x="2334719" y="0"/>
                </a:lnTo>
                <a:lnTo>
                  <a:pt x="2334719" y="474293"/>
                </a:lnTo>
                <a:lnTo>
                  <a:pt x="0" y="474293"/>
                </a:lnTo>
                <a:lnTo>
                  <a:pt x="0" y="0"/>
                </a:lnTo>
                <a:close/>
              </a:path>
            </a:pathLst>
          </a:custGeom>
          <a:blipFill>
            <a:blip r:embed="rId3"/>
            <a:stretch>
              <a:fillRect l="0" t="0" r="0" b="-9526"/>
            </a:stretch>
          </a:blipFill>
        </p:spPr>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FAF8EE"/>
        </a:solidFill>
      </p:bgPr>
    </p:bg>
    <p:spTree>
      <p:nvGrpSpPr>
        <p:cNvPr id="1" name=""/>
        <p:cNvGrpSpPr/>
        <p:nvPr/>
      </p:nvGrpSpPr>
      <p:grpSpPr>
        <a:xfrm>
          <a:off x="0" y="0"/>
          <a:ext cx="0" cy="0"/>
          <a:chOff x="0" y="0"/>
          <a:chExt cx="0" cy="0"/>
        </a:xfrm>
      </p:grpSpPr>
      <p:sp>
        <p:nvSpPr>
          <p:cNvPr name="Freeform 2" id="2"/>
          <p:cNvSpPr/>
          <p:nvPr/>
        </p:nvSpPr>
        <p:spPr>
          <a:xfrm flipH="false" flipV="false" rot="0">
            <a:off x="0" y="-7200900"/>
            <a:ext cx="18288000" cy="8229600"/>
          </a:xfrm>
          <a:custGeom>
            <a:avLst/>
            <a:gdLst/>
            <a:ahLst/>
            <a:cxnLst/>
            <a:rect r="r" b="b" t="t" l="l"/>
            <a:pathLst>
              <a:path h="8229600" w="18288000">
                <a:moveTo>
                  <a:pt x="0" y="0"/>
                </a:moveTo>
                <a:lnTo>
                  <a:pt x="18288000" y="0"/>
                </a:lnTo>
                <a:lnTo>
                  <a:pt x="18288000" y="8229600"/>
                </a:lnTo>
                <a:lnTo>
                  <a:pt x="0" y="8229600"/>
                </a:lnTo>
                <a:lnTo>
                  <a:pt x="0" y="0"/>
                </a:lnTo>
                <a:close/>
              </a:path>
            </a:pathLst>
          </a:custGeom>
          <a:blipFill>
            <a:blip r:embed="rId2"/>
            <a:stretch>
              <a:fillRect l="0" t="-61111" r="0" b="-61111"/>
            </a:stretch>
          </a:blipFill>
        </p:spPr>
      </p:sp>
      <p:sp>
        <p:nvSpPr>
          <p:cNvPr name="TextBox 3" id="3"/>
          <p:cNvSpPr txBox="true"/>
          <p:nvPr/>
        </p:nvSpPr>
        <p:spPr>
          <a:xfrm rot="0">
            <a:off x="1780787" y="4036099"/>
            <a:ext cx="14726425" cy="3876675"/>
          </a:xfrm>
          <a:prstGeom prst="rect">
            <a:avLst/>
          </a:prstGeom>
        </p:spPr>
        <p:txBody>
          <a:bodyPr anchor="t" rtlCol="false" tIns="0" lIns="0" bIns="0" rIns="0">
            <a:spAutoFit/>
          </a:bodyPr>
          <a:lstStyle/>
          <a:p>
            <a:pPr algn="ctr" marL="647698" indent="-323849" lvl="1">
              <a:lnSpc>
                <a:spcPts val="3899"/>
              </a:lnSpc>
              <a:buFont typeface="Arial"/>
              <a:buChar char="•"/>
            </a:pPr>
            <a:r>
              <a:rPr lang="en-US" sz="2999">
                <a:solidFill>
                  <a:srgbClr val="000000"/>
                </a:solidFill>
                <a:latin typeface="Glacial Indifference"/>
                <a:ea typeface="Glacial Indifference"/>
                <a:cs typeface="Glacial Indifference"/>
                <a:sym typeface="Glacial Indifference"/>
              </a:rPr>
              <a:t>The methods presented provide practical and adaptable tools for supporting youth well-being, inclusion, and resilience.</a:t>
            </a:r>
          </a:p>
          <a:p>
            <a:pPr algn="ctr" marL="647698" indent="-323849" lvl="1">
              <a:lnSpc>
                <a:spcPts val="3899"/>
              </a:lnSpc>
              <a:buFont typeface="Arial"/>
              <a:buChar char="•"/>
            </a:pPr>
            <a:r>
              <a:rPr lang="en-US" sz="2999">
                <a:solidFill>
                  <a:srgbClr val="000000"/>
                </a:solidFill>
                <a:latin typeface="Glacial Indifference"/>
                <a:ea typeface="Glacial Indifference"/>
                <a:cs typeface="Glacial Indifference"/>
                <a:sym typeface="Glacial Indifference"/>
              </a:rPr>
              <a:t>Each approach encourages active participation, reflection, and emotional safety.</a:t>
            </a:r>
          </a:p>
          <a:p>
            <a:pPr algn="ctr" marL="647698" indent="-323849" lvl="1">
              <a:lnSpc>
                <a:spcPts val="3899"/>
              </a:lnSpc>
              <a:buFont typeface="Arial"/>
              <a:buChar char="•"/>
            </a:pPr>
            <a:r>
              <a:rPr lang="en-US" sz="2999">
                <a:solidFill>
                  <a:srgbClr val="000000"/>
                </a:solidFill>
                <a:latin typeface="Glacial Indifference"/>
                <a:ea typeface="Glacial Indifference"/>
                <a:cs typeface="Glacial Indifference"/>
                <a:sym typeface="Glacial Indifference"/>
              </a:rPr>
              <a:t>Facilitators are encouraged to adapt and combine methods according to group needs and context.</a:t>
            </a:r>
          </a:p>
          <a:p>
            <a:pPr algn="ctr">
              <a:lnSpc>
                <a:spcPts val="3899"/>
              </a:lnSpc>
            </a:pPr>
          </a:p>
          <a:p>
            <a:pPr algn="ctr">
              <a:lnSpc>
                <a:spcPts val="3899"/>
              </a:lnSpc>
            </a:pPr>
            <a:r>
              <a:rPr lang="en-US" sz="2999" i="true">
                <a:solidFill>
                  <a:srgbClr val="000000"/>
                </a:solidFill>
                <a:latin typeface="Glacial Indifference Italics"/>
                <a:ea typeface="Glacial Indifference Italics"/>
                <a:cs typeface="Glacial Indifference Italics"/>
                <a:sym typeface="Glacial Indifference Italics"/>
              </a:rPr>
              <a:t>Together, we can build resilient, inclusive, and supportive communities</a:t>
            </a:r>
          </a:p>
          <a:p>
            <a:pPr algn="ctr" marL="0" indent="0" lvl="0">
              <a:lnSpc>
                <a:spcPts val="3899"/>
              </a:lnSpc>
            </a:pPr>
          </a:p>
        </p:txBody>
      </p:sp>
      <p:sp>
        <p:nvSpPr>
          <p:cNvPr name="Freeform 4" id="4"/>
          <p:cNvSpPr/>
          <p:nvPr/>
        </p:nvSpPr>
        <p:spPr>
          <a:xfrm flipH="false" flipV="false" rot="0">
            <a:off x="0" y="9258300"/>
            <a:ext cx="18288000" cy="8229600"/>
          </a:xfrm>
          <a:custGeom>
            <a:avLst/>
            <a:gdLst/>
            <a:ahLst/>
            <a:cxnLst/>
            <a:rect r="r" b="b" t="t" l="l"/>
            <a:pathLst>
              <a:path h="8229600" w="18288000">
                <a:moveTo>
                  <a:pt x="0" y="0"/>
                </a:moveTo>
                <a:lnTo>
                  <a:pt x="18288000" y="0"/>
                </a:lnTo>
                <a:lnTo>
                  <a:pt x="18288000" y="8229600"/>
                </a:lnTo>
                <a:lnTo>
                  <a:pt x="0" y="8229600"/>
                </a:lnTo>
                <a:lnTo>
                  <a:pt x="0" y="0"/>
                </a:lnTo>
                <a:close/>
              </a:path>
            </a:pathLst>
          </a:custGeom>
          <a:blipFill>
            <a:blip r:embed="rId2"/>
            <a:stretch>
              <a:fillRect l="0" t="-61111" r="0" b="-61111"/>
            </a:stretch>
          </a:blipFill>
        </p:spPr>
      </p:sp>
      <p:sp>
        <p:nvSpPr>
          <p:cNvPr name="TextBox 5" id="5"/>
          <p:cNvSpPr txBox="true"/>
          <p:nvPr/>
        </p:nvSpPr>
        <p:spPr>
          <a:xfrm rot="0">
            <a:off x="6189061" y="2374226"/>
            <a:ext cx="1989505" cy="1514475"/>
          </a:xfrm>
          <a:prstGeom prst="rect">
            <a:avLst/>
          </a:prstGeom>
        </p:spPr>
        <p:txBody>
          <a:bodyPr anchor="t" rtlCol="false" tIns="0" lIns="0" bIns="0" rIns="0">
            <a:spAutoFit/>
          </a:bodyPr>
          <a:lstStyle/>
          <a:p>
            <a:pPr algn="ctr" marL="0" indent="0" lvl="0">
              <a:lnSpc>
                <a:spcPts val="11999"/>
              </a:lnSpc>
              <a:spcBef>
                <a:spcPct val="0"/>
              </a:spcBef>
            </a:pPr>
            <a:r>
              <a:rPr lang="en-US" sz="9999">
                <a:solidFill>
                  <a:srgbClr val="000000"/>
                </a:solidFill>
                <a:latin typeface="Bellaboo"/>
                <a:ea typeface="Bellaboo"/>
                <a:cs typeface="Bellaboo"/>
                <a:sym typeface="Bellaboo"/>
              </a:rPr>
              <a:t>In</a:t>
            </a:r>
          </a:p>
        </p:txBody>
      </p:sp>
      <p:sp>
        <p:nvSpPr>
          <p:cNvPr name="TextBox 6" id="6"/>
          <p:cNvSpPr txBox="true"/>
          <p:nvPr/>
        </p:nvSpPr>
        <p:spPr>
          <a:xfrm rot="0">
            <a:off x="7700339" y="2509339"/>
            <a:ext cx="4398600" cy="1133856"/>
          </a:xfrm>
          <a:prstGeom prst="rect">
            <a:avLst/>
          </a:prstGeom>
        </p:spPr>
        <p:txBody>
          <a:bodyPr anchor="t" rtlCol="false" tIns="0" lIns="0" bIns="0" rIns="0">
            <a:spAutoFit/>
          </a:bodyPr>
          <a:lstStyle/>
          <a:p>
            <a:pPr algn="ctr">
              <a:lnSpc>
                <a:spcPts val="9177"/>
              </a:lnSpc>
            </a:pPr>
            <a:r>
              <a:rPr lang="en-US" b="true" sz="6900">
                <a:solidFill>
                  <a:srgbClr val="000000"/>
                </a:solidFill>
                <a:latin typeface="Glacial Indifference Bold"/>
                <a:ea typeface="Glacial Indifference Bold"/>
                <a:cs typeface="Glacial Indifference Bold"/>
                <a:sym typeface="Glacial Indifference Bold"/>
              </a:rPr>
              <a:t>SUMMARY</a:t>
            </a:r>
          </a:p>
        </p:txBody>
      </p:sp>
      <p:sp>
        <p:nvSpPr>
          <p:cNvPr name="Freeform 7" id="7"/>
          <p:cNvSpPr/>
          <p:nvPr/>
        </p:nvSpPr>
        <p:spPr>
          <a:xfrm flipH="false" flipV="false" rot="0">
            <a:off x="14924747" y="8575062"/>
            <a:ext cx="3363253" cy="683238"/>
          </a:xfrm>
          <a:custGeom>
            <a:avLst/>
            <a:gdLst/>
            <a:ahLst/>
            <a:cxnLst/>
            <a:rect r="r" b="b" t="t" l="l"/>
            <a:pathLst>
              <a:path h="683238" w="3363253">
                <a:moveTo>
                  <a:pt x="0" y="0"/>
                </a:moveTo>
                <a:lnTo>
                  <a:pt x="3363253" y="0"/>
                </a:lnTo>
                <a:lnTo>
                  <a:pt x="3363253" y="683238"/>
                </a:lnTo>
                <a:lnTo>
                  <a:pt x="0" y="683238"/>
                </a:lnTo>
                <a:lnTo>
                  <a:pt x="0" y="0"/>
                </a:lnTo>
                <a:close/>
              </a:path>
            </a:pathLst>
          </a:custGeom>
          <a:blipFill>
            <a:blip r:embed="rId3"/>
            <a:stretch>
              <a:fillRect l="0" t="0" r="0" b="-9526"/>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AF8EE"/>
        </a:solidFill>
      </p:bgPr>
    </p:bg>
    <p:spTree>
      <p:nvGrpSpPr>
        <p:cNvPr id="1" name=""/>
        <p:cNvGrpSpPr/>
        <p:nvPr/>
      </p:nvGrpSpPr>
      <p:grpSpPr>
        <a:xfrm>
          <a:off x="0" y="0"/>
          <a:ext cx="0" cy="0"/>
          <a:chOff x="0" y="0"/>
          <a:chExt cx="0" cy="0"/>
        </a:xfrm>
      </p:grpSpPr>
      <p:sp>
        <p:nvSpPr>
          <p:cNvPr name="TextBox 2" id="2"/>
          <p:cNvSpPr txBox="true"/>
          <p:nvPr/>
        </p:nvSpPr>
        <p:spPr>
          <a:xfrm rot="0">
            <a:off x="9436249" y="1100492"/>
            <a:ext cx="7823051" cy="8248650"/>
          </a:xfrm>
          <a:prstGeom prst="rect">
            <a:avLst/>
          </a:prstGeom>
        </p:spPr>
        <p:txBody>
          <a:bodyPr anchor="t" rtlCol="false" tIns="0" lIns="0" bIns="0" rIns="0">
            <a:spAutoFit/>
          </a:bodyPr>
          <a:lstStyle/>
          <a:p>
            <a:pPr algn="ctr">
              <a:lnSpc>
                <a:spcPts val="3899"/>
              </a:lnSpc>
            </a:pPr>
            <a:r>
              <a:rPr lang="en-US" sz="2999">
                <a:solidFill>
                  <a:srgbClr val="000000"/>
                </a:solidFill>
                <a:latin typeface="Glacial Indifference"/>
                <a:ea typeface="Glacial Indifference"/>
                <a:cs typeface="Glacial Indifference"/>
                <a:sym typeface="Glacial Indifference"/>
              </a:rPr>
              <a:t>The RISE project focuses on buildi</a:t>
            </a:r>
            <a:r>
              <a:rPr lang="en-US" sz="2999">
                <a:solidFill>
                  <a:srgbClr val="000000"/>
                </a:solidFill>
                <a:latin typeface="Glacial Indifference"/>
                <a:ea typeface="Glacial Indifference"/>
                <a:cs typeface="Glacial Indifference"/>
                <a:sym typeface="Glacial Indifference"/>
              </a:rPr>
              <a:t>ng</a:t>
            </a:r>
            <a:r>
              <a:rPr lang="en-US" sz="2999">
                <a:solidFill>
                  <a:srgbClr val="000000"/>
                </a:solidFill>
                <a:latin typeface="Glacial Indifference"/>
                <a:ea typeface="Glacial Indifference"/>
                <a:cs typeface="Glacial Indifference"/>
                <a:sym typeface="Glacial Indifference"/>
              </a:rPr>
              <a:t> youth workers’ capacities</a:t>
            </a:r>
            <a:r>
              <a:rPr lang="en-US" sz="2999">
                <a:solidFill>
                  <a:srgbClr val="000000"/>
                </a:solidFill>
                <a:latin typeface="Glacial Indifference"/>
                <a:ea typeface="Glacial Indifference"/>
                <a:cs typeface="Glacial Indifference"/>
                <a:sym typeface="Glacial Indifference"/>
              </a:rPr>
              <a:t> to </a:t>
            </a:r>
            <a:r>
              <a:rPr lang="en-US" sz="2999">
                <a:solidFill>
                  <a:srgbClr val="000000"/>
                </a:solidFill>
                <a:latin typeface="Glacial Indifference"/>
                <a:ea typeface="Glacial Indifference"/>
                <a:cs typeface="Glacial Indifference"/>
                <a:sym typeface="Glacial Indifference"/>
              </a:rPr>
              <a:t>s</a:t>
            </a:r>
            <a:r>
              <a:rPr lang="en-US" sz="2999">
                <a:solidFill>
                  <a:srgbClr val="000000"/>
                </a:solidFill>
                <a:latin typeface="Glacial Indifference"/>
                <a:ea typeface="Glacial Indifference"/>
                <a:cs typeface="Glacial Indifference"/>
                <a:sym typeface="Glacial Indifference"/>
              </a:rPr>
              <a:t>u</a:t>
            </a:r>
            <a:r>
              <a:rPr lang="en-US" sz="2999">
                <a:solidFill>
                  <a:srgbClr val="000000"/>
                </a:solidFill>
                <a:latin typeface="Glacial Indifference"/>
                <a:ea typeface="Glacial Indifference"/>
                <a:cs typeface="Glacial Indifference"/>
                <a:sym typeface="Glacial Indifference"/>
              </a:rPr>
              <a:t>pport young people facing emot</a:t>
            </a:r>
            <a:r>
              <a:rPr lang="en-US" sz="2999">
                <a:solidFill>
                  <a:srgbClr val="000000"/>
                </a:solidFill>
                <a:latin typeface="Glacial Indifference"/>
                <a:ea typeface="Glacial Indifference"/>
                <a:cs typeface="Glacial Indifference"/>
                <a:sym typeface="Glacial Indifference"/>
              </a:rPr>
              <a:t>i</a:t>
            </a:r>
            <a:r>
              <a:rPr lang="en-US" sz="2999">
                <a:solidFill>
                  <a:srgbClr val="000000"/>
                </a:solidFill>
                <a:latin typeface="Glacial Indifference"/>
                <a:ea typeface="Glacial Indifference"/>
                <a:cs typeface="Glacial Indifference"/>
                <a:sym typeface="Glacial Indifference"/>
              </a:rPr>
              <a:t>o</a:t>
            </a:r>
            <a:r>
              <a:rPr lang="en-US" sz="2999">
                <a:solidFill>
                  <a:srgbClr val="000000"/>
                </a:solidFill>
                <a:latin typeface="Glacial Indifference"/>
                <a:ea typeface="Glacial Indifference"/>
                <a:cs typeface="Glacial Indifference"/>
                <a:sym typeface="Glacial Indifference"/>
              </a:rPr>
              <a:t>na</a:t>
            </a:r>
            <a:r>
              <a:rPr lang="en-US" sz="2999">
                <a:solidFill>
                  <a:srgbClr val="000000"/>
                </a:solidFill>
                <a:latin typeface="Glacial Indifference"/>
                <a:ea typeface="Glacial Indifference"/>
                <a:cs typeface="Glacial Indifference"/>
                <a:sym typeface="Glacial Indifference"/>
              </a:rPr>
              <a:t>l and mental health challenges — while also strengthening their own well-being and resilience.</a:t>
            </a:r>
          </a:p>
          <a:p>
            <a:pPr algn="ctr">
              <a:lnSpc>
                <a:spcPts val="3899"/>
              </a:lnSpc>
            </a:pPr>
          </a:p>
          <a:p>
            <a:pPr algn="ctr">
              <a:lnSpc>
                <a:spcPts val="3899"/>
              </a:lnSpc>
            </a:pPr>
          </a:p>
          <a:p>
            <a:pPr algn="ctr">
              <a:lnSpc>
                <a:spcPts val="3899"/>
              </a:lnSpc>
            </a:pPr>
            <a:r>
              <a:rPr lang="en-US" sz="2999">
                <a:solidFill>
                  <a:srgbClr val="000000"/>
                </a:solidFill>
                <a:latin typeface="Glacial Indifference"/>
                <a:ea typeface="Glacial Indifference"/>
                <a:cs typeface="Glacial Indifference"/>
                <a:sym typeface="Glacial Indifference"/>
              </a:rPr>
              <a:t>The RISE training course applied a range of experiential, creative, and proven approaches to build youth workers’ competencies in supporting young people’s mental health and in safeguarding their own well-being. The emphasis was on active contribution, participation, reflection and practice-based learning rather than purely theoretical instruction.</a:t>
            </a:r>
          </a:p>
          <a:p>
            <a:pPr algn="l" marL="0" indent="0" lvl="0">
              <a:lnSpc>
                <a:spcPts val="3899"/>
              </a:lnSpc>
            </a:pPr>
          </a:p>
        </p:txBody>
      </p:sp>
      <p:sp>
        <p:nvSpPr>
          <p:cNvPr name="Freeform 3" id="3"/>
          <p:cNvSpPr/>
          <p:nvPr/>
        </p:nvSpPr>
        <p:spPr>
          <a:xfrm flipH="false" flipV="false" rot="0">
            <a:off x="0" y="6584950"/>
            <a:ext cx="8418720" cy="5346700"/>
          </a:xfrm>
          <a:custGeom>
            <a:avLst/>
            <a:gdLst/>
            <a:ahLst/>
            <a:cxnLst/>
            <a:rect r="r" b="b" t="t" l="l"/>
            <a:pathLst>
              <a:path h="5346700" w="8418720">
                <a:moveTo>
                  <a:pt x="0" y="0"/>
                </a:moveTo>
                <a:lnTo>
                  <a:pt x="8418720" y="0"/>
                </a:lnTo>
                <a:lnTo>
                  <a:pt x="8418720" y="5346700"/>
                </a:lnTo>
                <a:lnTo>
                  <a:pt x="0" y="5346700"/>
                </a:lnTo>
                <a:lnTo>
                  <a:pt x="0" y="0"/>
                </a:lnTo>
                <a:close/>
              </a:path>
            </a:pathLst>
          </a:custGeom>
          <a:blipFill>
            <a:blip r:embed="rId2"/>
            <a:stretch>
              <a:fillRect l="-15459" t="0" r="-6731" b="-92399"/>
            </a:stretch>
          </a:blipFill>
        </p:spPr>
      </p:sp>
      <p:sp>
        <p:nvSpPr>
          <p:cNvPr name="Freeform 4" id="4"/>
          <p:cNvSpPr/>
          <p:nvPr/>
        </p:nvSpPr>
        <p:spPr>
          <a:xfrm flipH="false" flipV="false" rot="0">
            <a:off x="0" y="-6519182"/>
            <a:ext cx="8418720" cy="10218057"/>
          </a:xfrm>
          <a:custGeom>
            <a:avLst/>
            <a:gdLst/>
            <a:ahLst/>
            <a:cxnLst/>
            <a:rect r="r" b="b" t="t" l="l"/>
            <a:pathLst>
              <a:path h="10218057" w="8418720">
                <a:moveTo>
                  <a:pt x="0" y="0"/>
                </a:moveTo>
                <a:lnTo>
                  <a:pt x="8418720" y="0"/>
                </a:lnTo>
                <a:lnTo>
                  <a:pt x="8418720" y="10218057"/>
                </a:lnTo>
                <a:lnTo>
                  <a:pt x="0" y="10218057"/>
                </a:lnTo>
                <a:lnTo>
                  <a:pt x="0" y="0"/>
                </a:lnTo>
                <a:close/>
              </a:path>
            </a:pathLst>
          </a:custGeom>
          <a:blipFill>
            <a:blip r:embed="rId2"/>
            <a:stretch>
              <a:fillRect l="-15459" t="0" r="-6731" b="-674"/>
            </a:stretch>
          </a:blipFill>
        </p:spPr>
      </p:sp>
      <p:sp>
        <p:nvSpPr>
          <p:cNvPr name="TextBox 5" id="5"/>
          <p:cNvSpPr txBox="true"/>
          <p:nvPr/>
        </p:nvSpPr>
        <p:spPr>
          <a:xfrm rot="0">
            <a:off x="514350" y="5116530"/>
            <a:ext cx="7390020" cy="1222374"/>
          </a:xfrm>
          <a:prstGeom prst="rect">
            <a:avLst/>
          </a:prstGeom>
        </p:spPr>
        <p:txBody>
          <a:bodyPr anchor="t" rtlCol="false" tIns="0" lIns="0" bIns="0" rIns="0">
            <a:spAutoFit/>
          </a:bodyPr>
          <a:lstStyle/>
          <a:p>
            <a:pPr algn="ctr" marL="0" indent="0" lvl="0">
              <a:lnSpc>
                <a:spcPts val="8899"/>
              </a:lnSpc>
            </a:pPr>
            <a:r>
              <a:rPr lang="en-US" sz="9999">
                <a:solidFill>
                  <a:srgbClr val="000000"/>
                </a:solidFill>
                <a:latin typeface="Bellaboo"/>
                <a:ea typeface="Bellaboo"/>
                <a:cs typeface="Bellaboo"/>
                <a:sym typeface="Bellaboo"/>
              </a:rPr>
              <a:t>Purpose</a:t>
            </a:r>
          </a:p>
        </p:txBody>
      </p:sp>
      <p:sp>
        <p:nvSpPr>
          <p:cNvPr name="TextBox 6" id="6"/>
          <p:cNvSpPr txBox="true"/>
          <p:nvPr/>
        </p:nvSpPr>
        <p:spPr>
          <a:xfrm rot="0">
            <a:off x="514350" y="3862371"/>
            <a:ext cx="7390020" cy="1133846"/>
          </a:xfrm>
          <a:prstGeom prst="rect">
            <a:avLst/>
          </a:prstGeom>
        </p:spPr>
        <p:txBody>
          <a:bodyPr anchor="t" rtlCol="false" tIns="0" lIns="0" bIns="0" rIns="0">
            <a:spAutoFit/>
          </a:bodyPr>
          <a:lstStyle/>
          <a:p>
            <a:pPr algn="ctr">
              <a:lnSpc>
                <a:spcPts val="9177"/>
              </a:lnSpc>
            </a:pPr>
            <a:r>
              <a:rPr lang="en-US" b="true" sz="6900">
                <a:solidFill>
                  <a:srgbClr val="000000"/>
                </a:solidFill>
                <a:latin typeface="Glacial Indifference Bold"/>
                <a:ea typeface="Glacial Indifference Bold"/>
                <a:cs typeface="Glacial Indifference Bold"/>
                <a:sym typeface="Glacial Indifference Bold"/>
              </a:rPr>
              <a:t>UNDERSTANDING</a:t>
            </a:r>
          </a:p>
        </p:txBody>
      </p:sp>
      <p:sp>
        <p:nvSpPr>
          <p:cNvPr name="Freeform 7" id="7"/>
          <p:cNvSpPr/>
          <p:nvPr/>
        </p:nvSpPr>
        <p:spPr>
          <a:xfrm flipH="false" flipV="false" rot="0">
            <a:off x="14591095" y="9260948"/>
            <a:ext cx="3363253" cy="748324"/>
          </a:xfrm>
          <a:custGeom>
            <a:avLst/>
            <a:gdLst/>
            <a:ahLst/>
            <a:cxnLst/>
            <a:rect r="r" b="b" t="t" l="l"/>
            <a:pathLst>
              <a:path h="748324" w="3363253">
                <a:moveTo>
                  <a:pt x="0" y="0"/>
                </a:moveTo>
                <a:lnTo>
                  <a:pt x="3363253" y="0"/>
                </a:lnTo>
                <a:lnTo>
                  <a:pt x="3363253" y="748323"/>
                </a:lnTo>
                <a:lnTo>
                  <a:pt x="0" y="748323"/>
                </a:lnTo>
                <a:lnTo>
                  <a:pt x="0" y="0"/>
                </a:lnTo>
                <a:close/>
              </a:path>
            </a:pathLst>
          </a:custGeom>
          <a:blipFill>
            <a:blip r:embed="rId3"/>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AF8EE"/>
        </a:solidFill>
      </p:bgPr>
    </p:bg>
    <p:spTree>
      <p:nvGrpSpPr>
        <p:cNvPr id="1" name=""/>
        <p:cNvGrpSpPr/>
        <p:nvPr/>
      </p:nvGrpSpPr>
      <p:grpSpPr>
        <a:xfrm>
          <a:off x="0" y="0"/>
          <a:ext cx="0" cy="0"/>
          <a:chOff x="0" y="0"/>
          <a:chExt cx="0" cy="0"/>
        </a:xfrm>
      </p:grpSpPr>
      <p:sp>
        <p:nvSpPr>
          <p:cNvPr name="TextBox 2" id="2"/>
          <p:cNvSpPr txBox="true"/>
          <p:nvPr/>
        </p:nvSpPr>
        <p:spPr>
          <a:xfrm rot="0">
            <a:off x="1028700" y="490318"/>
            <a:ext cx="7716778" cy="13592175"/>
          </a:xfrm>
          <a:prstGeom prst="rect">
            <a:avLst/>
          </a:prstGeom>
        </p:spPr>
        <p:txBody>
          <a:bodyPr anchor="t" rtlCol="false" tIns="0" lIns="0" bIns="0" rIns="0">
            <a:spAutoFit/>
          </a:bodyPr>
          <a:lstStyle/>
          <a:p>
            <a:pPr algn="l">
              <a:lnSpc>
                <a:spcPts val="3899"/>
              </a:lnSpc>
            </a:pPr>
            <a:r>
              <a:rPr lang="en-US" sz="2999">
                <a:solidFill>
                  <a:srgbClr val="000000"/>
                </a:solidFill>
                <a:latin typeface="Glacial Indifference"/>
                <a:ea typeface="Glacial Indifference"/>
                <a:cs typeface="Glacial Indifference"/>
                <a:sym typeface="Glacial Indifference"/>
              </a:rPr>
              <a:t>1. Creating a Welcoming and Safe Atmosphere</a:t>
            </a:r>
          </a:p>
          <a:p>
            <a:pPr algn="l">
              <a:lnSpc>
                <a:spcPts val="3899"/>
              </a:lnSpc>
            </a:pPr>
            <a:r>
              <a:rPr lang="en-US" sz="2999">
                <a:solidFill>
                  <a:srgbClr val="000000"/>
                </a:solidFill>
                <a:latin typeface="Glacial Indifference"/>
                <a:ea typeface="Glacial Indifference"/>
                <a:cs typeface="Glacial Indifference"/>
                <a:sym typeface="Glacial Indifference"/>
              </a:rPr>
              <a:t>2. Team-Building Exercises</a:t>
            </a:r>
          </a:p>
          <a:p>
            <a:pPr algn="l" marL="647698" indent="-323849" lvl="1">
              <a:lnSpc>
                <a:spcPts val="3899"/>
              </a:lnSpc>
              <a:buFont typeface="Arial"/>
              <a:buChar char="•"/>
            </a:pPr>
            <a:r>
              <a:rPr lang="en-US" sz="2999">
                <a:solidFill>
                  <a:srgbClr val="000000"/>
                </a:solidFill>
                <a:latin typeface="Glacial Indifference"/>
                <a:ea typeface="Glacial Indifference"/>
                <a:cs typeface="Glacial Indifference"/>
                <a:sym typeface="Glacial Indifference"/>
              </a:rPr>
              <a:t>Human Barometer</a:t>
            </a:r>
          </a:p>
          <a:p>
            <a:pPr algn="l" marL="647698" indent="-323849" lvl="1">
              <a:lnSpc>
                <a:spcPts val="3899"/>
              </a:lnSpc>
              <a:buFont typeface="Arial"/>
              <a:buChar char="•"/>
            </a:pPr>
            <a:r>
              <a:rPr lang="en-US" sz="2999">
                <a:solidFill>
                  <a:srgbClr val="000000"/>
                </a:solidFill>
                <a:latin typeface="Glacial Indifference"/>
                <a:ea typeface="Glacial Indifference"/>
                <a:cs typeface="Glacial Indifference"/>
                <a:sym typeface="Glacial Indifference"/>
              </a:rPr>
              <a:t>Comfort Zones</a:t>
            </a:r>
          </a:p>
          <a:p>
            <a:pPr algn="l" marL="647698" indent="-323849" lvl="1">
              <a:lnSpc>
                <a:spcPts val="3899"/>
              </a:lnSpc>
              <a:buFont typeface="Arial"/>
              <a:buChar char="•"/>
            </a:pPr>
            <a:r>
              <a:rPr lang="en-US" sz="2999">
                <a:solidFill>
                  <a:srgbClr val="000000"/>
                </a:solidFill>
                <a:latin typeface="Glacial Indifference"/>
                <a:ea typeface="Glacial Indifference"/>
                <a:cs typeface="Glacial Indifference"/>
                <a:sym typeface="Glacial Indifference"/>
              </a:rPr>
              <a:t>Zoom Activity</a:t>
            </a:r>
          </a:p>
          <a:p>
            <a:pPr algn="l">
              <a:lnSpc>
                <a:spcPts val="3899"/>
              </a:lnSpc>
            </a:pPr>
            <a:r>
              <a:rPr lang="en-US" sz="2999">
                <a:solidFill>
                  <a:srgbClr val="000000"/>
                </a:solidFill>
                <a:latin typeface="Glacial Indifference"/>
                <a:ea typeface="Glacial Indifference"/>
                <a:cs typeface="Glacial Indifference"/>
                <a:sym typeface="Glacial Indifference"/>
              </a:rPr>
              <a:t>3. Role Plays</a:t>
            </a:r>
          </a:p>
          <a:p>
            <a:pPr algn="l">
              <a:lnSpc>
                <a:spcPts val="3899"/>
              </a:lnSpc>
            </a:pPr>
            <a:r>
              <a:rPr lang="en-US" sz="2999">
                <a:solidFill>
                  <a:srgbClr val="000000"/>
                </a:solidFill>
                <a:latin typeface="Glacial Indifference"/>
                <a:ea typeface="Glacial Indifference"/>
                <a:cs typeface="Glacial Indifference"/>
                <a:sym typeface="Glacial Indifference"/>
              </a:rPr>
              <a:t>4. First Psychological Aid Bingo</a:t>
            </a:r>
          </a:p>
          <a:p>
            <a:pPr algn="l">
              <a:lnSpc>
                <a:spcPts val="3899"/>
              </a:lnSpc>
            </a:pPr>
            <a:r>
              <a:rPr lang="en-US" sz="2999">
                <a:solidFill>
                  <a:srgbClr val="000000"/>
                </a:solidFill>
                <a:latin typeface="Glacial Indifference"/>
                <a:ea typeface="Glacial Indifference"/>
                <a:cs typeface="Glacial Indifference"/>
                <a:sym typeface="Glacial Indifference"/>
              </a:rPr>
              <a:t>5. Workshops and Peer Exchange</a:t>
            </a:r>
          </a:p>
          <a:p>
            <a:pPr algn="l">
              <a:lnSpc>
                <a:spcPts val="3899"/>
              </a:lnSpc>
            </a:pPr>
            <a:r>
              <a:rPr lang="en-US" sz="2999">
                <a:solidFill>
                  <a:srgbClr val="000000"/>
                </a:solidFill>
                <a:latin typeface="Glacial Indifference"/>
                <a:ea typeface="Glacial Indifference"/>
                <a:cs typeface="Glacial Indifference"/>
                <a:sym typeface="Glacial Indifference"/>
              </a:rPr>
              <a:t>6. Creative and Art-Based Techniques</a:t>
            </a:r>
          </a:p>
          <a:p>
            <a:pPr algn="l" marL="647698" indent="-323849" lvl="1">
              <a:lnSpc>
                <a:spcPts val="3899"/>
              </a:lnSpc>
              <a:buFont typeface="Arial"/>
              <a:buChar char="•"/>
            </a:pPr>
            <a:r>
              <a:rPr lang="en-US" sz="2999">
                <a:solidFill>
                  <a:srgbClr val="000000"/>
                </a:solidFill>
                <a:latin typeface="Glacial Indifference"/>
                <a:ea typeface="Glacial Indifference"/>
                <a:cs typeface="Glacial Indifference"/>
                <a:sym typeface="Glacial Indifference"/>
              </a:rPr>
              <a:t>Art Therapy Cards Exercise </a:t>
            </a:r>
          </a:p>
          <a:p>
            <a:pPr algn="l" marL="647698" indent="-323849" lvl="1">
              <a:lnSpc>
                <a:spcPts val="3899"/>
              </a:lnSpc>
              <a:buFont typeface="Arial"/>
              <a:buChar char="•"/>
            </a:pPr>
            <a:r>
              <a:rPr lang="en-US" sz="2999">
                <a:solidFill>
                  <a:srgbClr val="000000"/>
                </a:solidFill>
                <a:latin typeface="Glacial Indifference"/>
                <a:ea typeface="Glacial Indifference"/>
                <a:cs typeface="Glacial Indifference"/>
                <a:sym typeface="Glacial Indifference"/>
              </a:rPr>
              <a:t>Film Analysis Exercise </a:t>
            </a:r>
          </a:p>
          <a:p>
            <a:pPr algn="l">
              <a:lnSpc>
                <a:spcPts val="3899"/>
              </a:lnSpc>
            </a:pPr>
            <a:r>
              <a:rPr lang="en-US" sz="2999">
                <a:solidFill>
                  <a:srgbClr val="000000"/>
                </a:solidFill>
                <a:latin typeface="Glacial Indifference"/>
                <a:ea typeface="Glacial Indifference"/>
                <a:cs typeface="Glacial Indifference"/>
                <a:sym typeface="Glacial Indifference"/>
              </a:rPr>
              <a:t>7. Experiential, Movement, and Icebreaker Activities</a:t>
            </a:r>
          </a:p>
          <a:p>
            <a:pPr algn="l" marL="647698" indent="-323849" lvl="1">
              <a:lnSpc>
                <a:spcPts val="3899"/>
              </a:lnSpc>
              <a:buFont typeface="Arial"/>
              <a:buChar char="•"/>
            </a:pPr>
            <a:r>
              <a:rPr lang="en-US" sz="2999">
                <a:solidFill>
                  <a:srgbClr val="000000"/>
                </a:solidFill>
                <a:latin typeface="Glacial Indifference"/>
                <a:ea typeface="Glacial Indifference"/>
                <a:cs typeface="Glacial Indifference"/>
                <a:sym typeface="Glacial Indifference"/>
              </a:rPr>
              <a:t>Morning Movement or Dance Exercises</a:t>
            </a:r>
          </a:p>
          <a:p>
            <a:pPr algn="l" marL="647698" indent="-323849" lvl="1">
              <a:lnSpc>
                <a:spcPts val="3899"/>
              </a:lnSpc>
              <a:buFont typeface="Arial"/>
              <a:buChar char="•"/>
            </a:pPr>
            <a:r>
              <a:rPr lang="en-US" sz="2999">
                <a:solidFill>
                  <a:srgbClr val="000000"/>
                </a:solidFill>
                <a:latin typeface="Glacial Indifference"/>
                <a:ea typeface="Glacial Indifference"/>
                <a:cs typeface="Glacial Indifference"/>
                <a:sym typeface="Glacial Indifference"/>
              </a:rPr>
              <a:t>Choose Your Corner </a:t>
            </a:r>
          </a:p>
          <a:p>
            <a:pPr algn="l">
              <a:lnSpc>
                <a:spcPts val="3899"/>
              </a:lnSpc>
            </a:pPr>
            <a:r>
              <a:rPr lang="en-US" sz="2999">
                <a:solidFill>
                  <a:srgbClr val="000000"/>
                </a:solidFill>
                <a:latin typeface="Glacial Indifference"/>
                <a:ea typeface="Glacial Indifference"/>
                <a:cs typeface="Glacial Indifference"/>
                <a:sym typeface="Glacial Indifference"/>
              </a:rPr>
              <a:t>8. Mindfulness, Resilience, and Well-Being Practices</a:t>
            </a:r>
          </a:p>
          <a:p>
            <a:pPr algn="l">
              <a:lnSpc>
                <a:spcPts val="3899"/>
              </a:lnSpc>
            </a:pPr>
            <a:r>
              <a:rPr lang="en-US" sz="2999">
                <a:solidFill>
                  <a:srgbClr val="000000"/>
                </a:solidFill>
                <a:latin typeface="Glacial Indifference"/>
                <a:ea typeface="Glacial Indifference"/>
                <a:cs typeface="Glacial Indifference"/>
                <a:sym typeface="Glacial Indifference"/>
              </a:rPr>
              <a:t>9. Collaborative Idea Generation (Creative Idea Lab)</a:t>
            </a:r>
          </a:p>
          <a:p>
            <a:pPr algn="l">
              <a:lnSpc>
                <a:spcPts val="3899"/>
              </a:lnSpc>
            </a:pPr>
            <a:r>
              <a:rPr lang="en-US" sz="2999">
                <a:solidFill>
                  <a:srgbClr val="000000"/>
                </a:solidFill>
                <a:latin typeface="Glacial Indifference"/>
                <a:ea typeface="Glacial Indifference"/>
                <a:cs typeface="Glacial Indifference"/>
                <a:sym typeface="Glacial Indifference"/>
              </a:rPr>
              <a:t>10. Field Visits and Observation</a:t>
            </a:r>
          </a:p>
          <a:p>
            <a:pPr algn="l">
              <a:lnSpc>
                <a:spcPts val="3899"/>
              </a:lnSpc>
            </a:pPr>
          </a:p>
          <a:p>
            <a:pPr algn="l">
              <a:lnSpc>
                <a:spcPts val="3899"/>
              </a:lnSpc>
            </a:pPr>
          </a:p>
          <a:p>
            <a:pPr algn="l">
              <a:lnSpc>
                <a:spcPts val="3899"/>
              </a:lnSpc>
            </a:pPr>
          </a:p>
          <a:p>
            <a:pPr algn="l">
              <a:lnSpc>
                <a:spcPts val="3899"/>
              </a:lnSpc>
            </a:pPr>
          </a:p>
          <a:p>
            <a:pPr algn="l">
              <a:lnSpc>
                <a:spcPts val="3899"/>
              </a:lnSpc>
            </a:pPr>
          </a:p>
          <a:p>
            <a:pPr algn="l">
              <a:lnSpc>
                <a:spcPts val="3899"/>
              </a:lnSpc>
            </a:pPr>
          </a:p>
          <a:p>
            <a:pPr algn="l">
              <a:lnSpc>
                <a:spcPts val="3899"/>
              </a:lnSpc>
            </a:pPr>
          </a:p>
          <a:p>
            <a:pPr algn="l" marL="0" indent="0" lvl="0">
              <a:lnSpc>
                <a:spcPts val="3899"/>
              </a:lnSpc>
            </a:pPr>
          </a:p>
        </p:txBody>
      </p:sp>
      <p:sp>
        <p:nvSpPr>
          <p:cNvPr name="Freeform 3" id="3"/>
          <p:cNvSpPr/>
          <p:nvPr/>
        </p:nvSpPr>
        <p:spPr>
          <a:xfrm flipH="false" flipV="false" rot="0">
            <a:off x="9869280" y="6584950"/>
            <a:ext cx="8418720" cy="5346700"/>
          </a:xfrm>
          <a:custGeom>
            <a:avLst/>
            <a:gdLst/>
            <a:ahLst/>
            <a:cxnLst/>
            <a:rect r="r" b="b" t="t" l="l"/>
            <a:pathLst>
              <a:path h="5346700" w="8418720">
                <a:moveTo>
                  <a:pt x="0" y="0"/>
                </a:moveTo>
                <a:lnTo>
                  <a:pt x="8418720" y="0"/>
                </a:lnTo>
                <a:lnTo>
                  <a:pt x="8418720" y="5346700"/>
                </a:lnTo>
                <a:lnTo>
                  <a:pt x="0" y="5346700"/>
                </a:lnTo>
                <a:lnTo>
                  <a:pt x="0" y="0"/>
                </a:lnTo>
                <a:close/>
              </a:path>
            </a:pathLst>
          </a:custGeom>
          <a:blipFill>
            <a:blip r:embed="rId2"/>
            <a:stretch>
              <a:fillRect l="-15459" t="0" r="-6731" b="-92399"/>
            </a:stretch>
          </a:blipFill>
        </p:spPr>
      </p:sp>
      <p:sp>
        <p:nvSpPr>
          <p:cNvPr name="Freeform 4" id="4"/>
          <p:cNvSpPr/>
          <p:nvPr/>
        </p:nvSpPr>
        <p:spPr>
          <a:xfrm flipH="false" flipV="false" rot="0">
            <a:off x="9869280" y="-6519182"/>
            <a:ext cx="8418720" cy="10218057"/>
          </a:xfrm>
          <a:custGeom>
            <a:avLst/>
            <a:gdLst/>
            <a:ahLst/>
            <a:cxnLst/>
            <a:rect r="r" b="b" t="t" l="l"/>
            <a:pathLst>
              <a:path h="10218057" w="8418720">
                <a:moveTo>
                  <a:pt x="0" y="0"/>
                </a:moveTo>
                <a:lnTo>
                  <a:pt x="8418720" y="0"/>
                </a:lnTo>
                <a:lnTo>
                  <a:pt x="8418720" y="10218057"/>
                </a:lnTo>
                <a:lnTo>
                  <a:pt x="0" y="10218057"/>
                </a:lnTo>
                <a:lnTo>
                  <a:pt x="0" y="0"/>
                </a:lnTo>
                <a:close/>
              </a:path>
            </a:pathLst>
          </a:custGeom>
          <a:blipFill>
            <a:blip r:embed="rId2"/>
            <a:stretch>
              <a:fillRect l="-15459" t="0" r="-6731" b="-674"/>
            </a:stretch>
          </a:blipFill>
        </p:spPr>
      </p:sp>
      <p:sp>
        <p:nvSpPr>
          <p:cNvPr name="TextBox 5" id="5"/>
          <p:cNvSpPr txBox="true"/>
          <p:nvPr/>
        </p:nvSpPr>
        <p:spPr>
          <a:xfrm rot="0">
            <a:off x="10383630" y="5038742"/>
            <a:ext cx="7390020" cy="937410"/>
          </a:xfrm>
          <a:prstGeom prst="rect">
            <a:avLst/>
          </a:prstGeom>
        </p:spPr>
        <p:txBody>
          <a:bodyPr anchor="t" rtlCol="false" tIns="0" lIns="0" bIns="0" rIns="0">
            <a:spAutoFit/>
          </a:bodyPr>
          <a:lstStyle/>
          <a:p>
            <a:pPr algn="ctr" marL="0" indent="0" lvl="0">
              <a:lnSpc>
                <a:spcPts val="6764"/>
              </a:lnSpc>
            </a:pPr>
            <a:r>
              <a:rPr lang="en-US" sz="7600">
                <a:solidFill>
                  <a:srgbClr val="000000"/>
                </a:solidFill>
                <a:latin typeface="Bellaboo"/>
                <a:ea typeface="Bellaboo"/>
                <a:cs typeface="Bellaboo"/>
                <a:sym typeface="Bellaboo"/>
              </a:rPr>
              <a:t>and How to Apply Them</a:t>
            </a:r>
          </a:p>
        </p:txBody>
      </p:sp>
      <p:sp>
        <p:nvSpPr>
          <p:cNvPr name="TextBox 6" id="6"/>
          <p:cNvSpPr txBox="true"/>
          <p:nvPr/>
        </p:nvSpPr>
        <p:spPr>
          <a:xfrm rot="0">
            <a:off x="10383630" y="3889359"/>
            <a:ext cx="7390020" cy="787516"/>
          </a:xfrm>
          <a:prstGeom prst="rect">
            <a:avLst/>
          </a:prstGeom>
        </p:spPr>
        <p:txBody>
          <a:bodyPr anchor="t" rtlCol="false" tIns="0" lIns="0" bIns="0" rIns="0">
            <a:spAutoFit/>
          </a:bodyPr>
          <a:lstStyle/>
          <a:p>
            <a:pPr algn="ctr">
              <a:lnSpc>
                <a:spcPts val="6384"/>
              </a:lnSpc>
            </a:pPr>
            <a:r>
              <a:rPr lang="en-US" b="true" sz="4800">
                <a:solidFill>
                  <a:srgbClr val="000000"/>
                </a:solidFill>
                <a:latin typeface="Glacial Indifference Bold"/>
                <a:ea typeface="Glacial Indifference Bold"/>
                <a:cs typeface="Glacial Indifference Bold"/>
                <a:sym typeface="Glacial Indifference Bold"/>
              </a:rPr>
              <a:t>THE KEY METHODS USED  </a:t>
            </a:r>
          </a:p>
        </p:txBody>
      </p:sp>
      <p:sp>
        <p:nvSpPr>
          <p:cNvPr name="Freeform 7" id="7"/>
          <p:cNvSpPr/>
          <p:nvPr/>
        </p:nvSpPr>
        <p:spPr>
          <a:xfrm flipH="false" flipV="false" rot="0">
            <a:off x="14924747" y="9538676"/>
            <a:ext cx="3363253" cy="748324"/>
          </a:xfrm>
          <a:custGeom>
            <a:avLst/>
            <a:gdLst/>
            <a:ahLst/>
            <a:cxnLst/>
            <a:rect r="r" b="b" t="t" l="l"/>
            <a:pathLst>
              <a:path h="748324" w="3363253">
                <a:moveTo>
                  <a:pt x="0" y="0"/>
                </a:moveTo>
                <a:lnTo>
                  <a:pt x="3363253" y="0"/>
                </a:lnTo>
                <a:lnTo>
                  <a:pt x="3363253" y="748324"/>
                </a:lnTo>
                <a:lnTo>
                  <a:pt x="0" y="748324"/>
                </a:lnTo>
                <a:lnTo>
                  <a:pt x="0" y="0"/>
                </a:lnTo>
                <a:close/>
              </a:path>
            </a:pathLst>
          </a:custGeom>
          <a:blipFill>
            <a:blip r:embed="rId3"/>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AF8EE"/>
        </a:solidFill>
      </p:bgPr>
    </p:bg>
    <p:spTree>
      <p:nvGrpSpPr>
        <p:cNvPr id="1" name=""/>
        <p:cNvGrpSpPr/>
        <p:nvPr/>
      </p:nvGrpSpPr>
      <p:grpSpPr>
        <a:xfrm>
          <a:off x="0" y="0"/>
          <a:ext cx="0" cy="0"/>
          <a:chOff x="0" y="0"/>
          <a:chExt cx="0" cy="0"/>
        </a:xfrm>
      </p:grpSpPr>
      <p:grpSp>
        <p:nvGrpSpPr>
          <p:cNvPr name="Group 2" id="2"/>
          <p:cNvGrpSpPr/>
          <p:nvPr/>
        </p:nvGrpSpPr>
        <p:grpSpPr>
          <a:xfrm rot="0">
            <a:off x="1028563" y="2753607"/>
            <a:ext cx="5960858" cy="745107"/>
            <a:chOff x="0" y="0"/>
            <a:chExt cx="7947810" cy="993476"/>
          </a:xfrm>
        </p:grpSpPr>
        <p:grpSp>
          <p:nvGrpSpPr>
            <p:cNvPr name="Group 3" id="3"/>
            <p:cNvGrpSpPr/>
            <p:nvPr/>
          </p:nvGrpSpPr>
          <p:grpSpPr>
            <a:xfrm rot="0">
              <a:off x="0" y="0"/>
              <a:ext cx="7947810" cy="993476"/>
              <a:chOff x="0" y="0"/>
              <a:chExt cx="2006914" cy="250864"/>
            </a:xfrm>
          </p:grpSpPr>
          <p:sp>
            <p:nvSpPr>
              <p:cNvPr name="Freeform 4" id="4"/>
              <p:cNvSpPr/>
              <p:nvPr/>
            </p:nvSpPr>
            <p:spPr>
              <a:xfrm flipH="false" flipV="false" rot="0">
                <a:off x="0" y="0"/>
                <a:ext cx="2006914" cy="250864"/>
              </a:xfrm>
              <a:custGeom>
                <a:avLst/>
                <a:gdLst/>
                <a:ahLst/>
                <a:cxnLst/>
                <a:rect r="r" b="b" t="t" l="l"/>
                <a:pathLst>
                  <a:path h="250864" w="2006914">
                    <a:moveTo>
                      <a:pt x="51816" y="0"/>
                    </a:moveTo>
                    <a:lnTo>
                      <a:pt x="1955098" y="0"/>
                    </a:lnTo>
                    <a:cubicBezTo>
                      <a:pt x="1983715" y="0"/>
                      <a:pt x="2006914" y="23199"/>
                      <a:pt x="2006914" y="51816"/>
                    </a:cubicBezTo>
                    <a:lnTo>
                      <a:pt x="2006914" y="199048"/>
                    </a:lnTo>
                    <a:cubicBezTo>
                      <a:pt x="2006914" y="212791"/>
                      <a:pt x="2001454" y="225970"/>
                      <a:pt x="1991737" y="235688"/>
                    </a:cubicBezTo>
                    <a:cubicBezTo>
                      <a:pt x="1982020" y="245405"/>
                      <a:pt x="1968840" y="250864"/>
                      <a:pt x="1955098" y="250864"/>
                    </a:cubicBezTo>
                    <a:lnTo>
                      <a:pt x="51816" y="250864"/>
                    </a:lnTo>
                    <a:cubicBezTo>
                      <a:pt x="38074" y="250864"/>
                      <a:pt x="24894" y="245405"/>
                      <a:pt x="15177" y="235688"/>
                    </a:cubicBezTo>
                    <a:cubicBezTo>
                      <a:pt x="5459" y="225970"/>
                      <a:pt x="0" y="212791"/>
                      <a:pt x="0" y="199048"/>
                    </a:cubicBezTo>
                    <a:lnTo>
                      <a:pt x="0" y="51816"/>
                    </a:lnTo>
                    <a:cubicBezTo>
                      <a:pt x="0" y="23199"/>
                      <a:pt x="23199" y="0"/>
                      <a:pt x="51816" y="0"/>
                    </a:cubicBezTo>
                    <a:close/>
                  </a:path>
                </a:pathLst>
              </a:custGeom>
              <a:solidFill>
                <a:srgbClr val="66CF7B"/>
              </a:solidFill>
            </p:spPr>
          </p:sp>
          <p:sp>
            <p:nvSpPr>
              <p:cNvPr name="TextBox 5" id="5"/>
              <p:cNvSpPr txBox="true"/>
              <p:nvPr/>
            </p:nvSpPr>
            <p:spPr>
              <a:xfrm>
                <a:off x="0" y="-19050"/>
                <a:ext cx="2006914" cy="269914"/>
              </a:xfrm>
              <a:prstGeom prst="rect">
                <a:avLst/>
              </a:prstGeom>
            </p:spPr>
            <p:txBody>
              <a:bodyPr anchor="ctr" rtlCol="false" tIns="50800" lIns="50800" bIns="50800" rIns="50800"/>
              <a:lstStyle/>
              <a:p>
                <a:pPr algn="ctr">
                  <a:lnSpc>
                    <a:spcPts val="3250"/>
                  </a:lnSpc>
                </a:pPr>
              </a:p>
            </p:txBody>
          </p:sp>
        </p:grpSp>
        <p:sp>
          <p:nvSpPr>
            <p:cNvPr name="TextBox 6" id="6"/>
            <p:cNvSpPr txBox="true"/>
            <p:nvPr/>
          </p:nvSpPr>
          <p:spPr>
            <a:xfrm rot="0">
              <a:off x="0" y="174268"/>
              <a:ext cx="7947810" cy="635415"/>
            </a:xfrm>
            <a:prstGeom prst="rect">
              <a:avLst/>
            </a:prstGeom>
          </p:spPr>
          <p:txBody>
            <a:bodyPr anchor="t" rtlCol="false" tIns="0" lIns="0" bIns="0" rIns="0">
              <a:spAutoFit/>
            </a:bodyPr>
            <a:lstStyle/>
            <a:p>
              <a:pPr algn="ctr" marL="0" indent="0" lvl="0">
                <a:lnSpc>
                  <a:spcPts val="3754"/>
                </a:lnSpc>
                <a:spcBef>
                  <a:spcPct val="0"/>
                </a:spcBef>
              </a:pPr>
              <a:r>
                <a:rPr lang="en-US" b="true" sz="3129">
                  <a:solidFill>
                    <a:srgbClr val="000000"/>
                  </a:solidFill>
                  <a:latin typeface="Glacial Indifference Bold"/>
                  <a:ea typeface="Glacial Indifference Bold"/>
                  <a:cs typeface="Glacial Indifference Bold"/>
                  <a:sym typeface="Glacial Indifference Bold"/>
                </a:rPr>
                <a:t>PURPOSE</a:t>
              </a:r>
            </a:p>
          </p:txBody>
        </p:sp>
      </p:grpSp>
      <p:grpSp>
        <p:nvGrpSpPr>
          <p:cNvPr name="Group 7" id="7"/>
          <p:cNvGrpSpPr/>
          <p:nvPr/>
        </p:nvGrpSpPr>
        <p:grpSpPr>
          <a:xfrm rot="0">
            <a:off x="9639105" y="2753607"/>
            <a:ext cx="5960858" cy="745107"/>
            <a:chOff x="0" y="0"/>
            <a:chExt cx="7947810" cy="993476"/>
          </a:xfrm>
        </p:grpSpPr>
        <p:grpSp>
          <p:nvGrpSpPr>
            <p:cNvPr name="Group 8" id="8"/>
            <p:cNvGrpSpPr/>
            <p:nvPr/>
          </p:nvGrpSpPr>
          <p:grpSpPr>
            <a:xfrm rot="0">
              <a:off x="0" y="0"/>
              <a:ext cx="7947810" cy="993476"/>
              <a:chOff x="0" y="0"/>
              <a:chExt cx="2006914" cy="250864"/>
            </a:xfrm>
          </p:grpSpPr>
          <p:sp>
            <p:nvSpPr>
              <p:cNvPr name="Freeform 9" id="9"/>
              <p:cNvSpPr/>
              <p:nvPr/>
            </p:nvSpPr>
            <p:spPr>
              <a:xfrm flipH="false" flipV="false" rot="0">
                <a:off x="0" y="0"/>
                <a:ext cx="2006914" cy="250864"/>
              </a:xfrm>
              <a:custGeom>
                <a:avLst/>
                <a:gdLst/>
                <a:ahLst/>
                <a:cxnLst/>
                <a:rect r="r" b="b" t="t" l="l"/>
                <a:pathLst>
                  <a:path h="250864" w="2006914">
                    <a:moveTo>
                      <a:pt x="51816" y="0"/>
                    </a:moveTo>
                    <a:lnTo>
                      <a:pt x="1955098" y="0"/>
                    </a:lnTo>
                    <a:cubicBezTo>
                      <a:pt x="1983715" y="0"/>
                      <a:pt x="2006914" y="23199"/>
                      <a:pt x="2006914" y="51816"/>
                    </a:cubicBezTo>
                    <a:lnTo>
                      <a:pt x="2006914" y="199048"/>
                    </a:lnTo>
                    <a:cubicBezTo>
                      <a:pt x="2006914" y="212791"/>
                      <a:pt x="2001454" y="225970"/>
                      <a:pt x="1991737" y="235688"/>
                    </a:cubicBezTo>
                    <a:cubicBezTo>
                      <a:pt x="1982020" y="245405"/>
                      <a:pt x="1968840" y="250864"/>
                      <a:pt x="1955098" y="250864"/>
                    </a:cubicBezTo>
                    <a:lnTo>
                      <a:pt x="51816" y="250864"/>
                    </a:lnTo>
                    <a:cubicBezTo>
                      <a:pt x="38074" y="250864"/>
                      <a:pt x="24894" y="245405"/>
                      <a:pt x="15177" y="235688"/>
                    </a:cubicBezTo>
                    <a:cubicBezTo>
                      <a:pt x="5459" y="225970"/>
                      <a:pt x="0" y="212791"/>
                      <a:pt x="0" y="199048"/>
                    </a:cubicBezTo>
                    <a:lnTo>
                      <a:pt x="0" y="51816"/>
                    </a:lnTo>
                    <a:cubicBezTo>
                      <a:pt x="0" y="23199"/>
                      <a:pt x="23199" y="0"/>
                      <a:pt x="51816" y="0"/>
                    </a:cubicBezTo>
                    <a:close/>
                  </a:path>
                </a:pathLst>
              </a:custGeom>
              <a:solidFill>
                <a:srgbClr val="66CF7B"/>
              </a:solidFill>
            </p:spPr>
          </p:sp>
          <p:sp>
            <p:nvSpPr>
              <p:cNvPr name="TextBox 10" id="10"/>
              <p:cNvSpPr txBox="true"/>
              <p:nvPr/>
            </p:nvSpPr>
            <p:spPr>
              <a:xfrm>
                <a:off x="0" y="-28575"/>
                <a:ext cx="2006914" cy="279439"/>
              </a:xfrm>
              <a:prstGeom prst="rect">
                <a:avLst/>
              </a:prstGeom>
            </p:spPr>
            <p:txBody>
              <a:bodyPr anchor="ctr" rtlCol="false" tIns="50800" lIns="50800" bIns="50800" rIns="50800"/>
              <a:lstStyle/>
              <a:p>
                <a:pPr algn="ctr">
                  <a:lnSpc>
                    <a:spcPts val="3249"/>
                  </a:lnSpc>
                </a:pPr>
              </a:p>
            </p:txBody>
          </p:sp>
        </p:grpSp>
        <p:sp>
          <p:nvSpPr>
            <p:cNvPr name="TextBox 11" id="11"/>
            <p:cNvSpPr txBox="true"/>
            <p:nvPr/>
          </p:nvSpPr>
          <p:spPr>
            <a:xfrm rot="0">
              <a:off x="0" y="174268"/>
              <a:ext cx="7947810" cy="635415"/>
            </a:xfrm>
            <a:prstGeom prst="rect">
              <a:avLst/>
            </a:prstGeom>
          </p:spPr>
          <p:txBody>
            <a:bodyPr anchor="t" rtlCol="false" tIns="0" lIns="0" bIns="0" rIns="0">
              <a:spAutoFit/>
            </a:bodyPr>
            <a:lstStyle/>
            <a:p>
              <a:pPr algn="ctr" marL="0" indent="0" lvl="0">
                <a:lnSpc>
                  <a:spcPts val="3754"/>
                </a:lnSpc>
                <a:spcBef>
                  <a:spcPct val="0"/>
                </a:spcBef>
              </a:pPr>
              <a:r>
                <a:rPr lang="en-US" b="true" sz="3129">
                  <a:solidFill>
                    <a:srgbClr val="000000"/>
                  </a:solidFill>
                  <a:latin typeface="Glacial Indifference Bold"/>
                  <a:ea typeface="Glacial Indifference Bold"/>
                  <a:cs typeface="Glacial Indifference Bold"/>
                  <a:sym typeface="Glacial Indifference Bold"/>
                </a:rPr>
                <a:t>STEP-BY-STEP</a:t>
              </a:r>
            </a:p>
          </p:txBody>
        </p:sp>
      </p:grpSp>
      <p:grpSp>
        <p:nvGrpSpPr>
          <p:cNvPr name="Group 12" id="12"/>
          <p:cNvGrpSpPr/>
          <p:nvPr/>
        </p:nvGrpSpPr>
        <p:grpSpPr>
          <a:xfrm rot="0">
            <a:off x="1028563" y="5124870"/>
            <a:ext cx="5960858" cy="745107"/>
            <a:chOff x="0" y="0"/>
            <a:chExt cx="7947810" cy="993476"/>
          </a:xfrm>
        </p:grpSpPr>
        <p:grpSp>
          <p:nvGrpSpPr>
            <p:cNvPr name="Group 13" id="13"/>
            <p:cNvGrpSpPr/>
            <p:nvPr/>
          </p:nvGrpSpPr>
          <p:grpSpPr>
            <a:xfrm rot="0">
              <a:off x="0" y="0"/>
              <a:ext cx="7947810" cy="993476"/>
              <a:chOff x="0" y="0"/>
              <a:chExt cx="2006914" cy="250864"/>
            </a:xfrm>
          </p:grpSpPr>
          <p:sp>
            <p:nvSpPr>
              <p:cNvPr name="Freeform 14" id="14"/>
              <p:cNvSpPr/>
              <p:nvPr/>
            </p:nvSpPr>
            <p:spPr>
              <a:xfrm flipH="false" flipV="false" rot="0">
                <a:off x="0" y="0"/>
                <a:ext cx="2006914" cy="250864"/>
              </a:xfrm>
              <a:custGeom>
                <a:avLst/>
                <a:gdLst/>
                <a:ahLst/>
                <a:cxnLst/>
                <a:rect r="r" b="b" t="t" l="l"/>
                <a:pathLst>
                  <a:path h="250864" w="2006914">
                    <a:moveTo>
                      <a:pt x="51816" y="0"/>
                    </a:moveTo>
                    <a:lnTo>
                      <a:pt x="1955098" y="0"/>
                    </a:lnTo>
                    <a:cubicBezTo>
                      <a:pt x="1983715" y="0"/>
                      <a:pt x="2006914" y="23199"/>
                      <a:pt x="2006914" y="51816"/>
                    </a:cubicBezTo>
                    <a:lnTo>
                      <a:pt x="2006914" y="199048"/>
                    </a:lnTo>
                    <a:cubicBezTo>
                      <a:pt x="2006914" y="212791"/>
                      <a:pt x="2001454" y="225970"/>
                      <a:pt x="1991737" y="235688"/>
                    </a:cubicBezTo>
                    <a:cubicBezTo>
                      <a:pt x="1982020" y="245405"/>
                      <a:pt x="1968840" y="250864"/>
                      <a:pt x="1955098" y="250864"/>
                    </a:cubicBezTo>
                    <a:lnTo>
                      <a:pt x="51816" y="250864"/>
                    </a:lnTo>
                    <a:cubicBezTo>
                      <a:pt x="38074" y="250864"/>
                      <a:pt x="24894" y="245405"/>
                      <a:pt x="15177" y="235688"/>
                    </a:cubicBezTo>
                    <a:cubicBezTo>
                      <a:pt x="5459" y="225970"/>
                      <a:pt x="0" y="212791"/>
                      <a:pt x="0" y="199048"/>
                    </a:cubicBezTo>
                    <a:lnTo>
                      <a:pt x="0" y="51816"/>
                    </a:lnTo>
                    <a:cubicBezTo>
                      <a:pt x="0" y="23199"/>
                      <a:pt x="23199" y="0"/>
                      <a:pt x="51816" y="0"/>
                    </a:cubicBezTo>
                    <a:close/>
                  </a:path>
                </a:pathLst>
              </a:custGeom>
              <a:solidFill>
                <a:srgbClr val="66CF7B"/>
              </a:solidFill>
            </p:spPr>
          </p:sp>
          <p:sp>
            <p:nvSpPr>
              <p:cNvPr name="TextBox 15" id="15"/>
              <p:cNvSpPr txBox="true"/>
              <p:nvPr/>
            </p:nvSpPr>
            <p:spPr>
              <a:xfrm>
                <a:off x="0" y="-28575"/>
                <a:ext cx="2006914" cy="279439"/>
              </a:xfrm>
              <a:prstGeom prst="rect">
                <a:avLst/>
              </a:prstGeom>
            </p:spPr>
            <p:txBody>
              <a:bodyPr anchor="ctr" rtlCol="false" tIns="50800" lIns="50800" bIns="50800" rIns="50800"/>
              <a:lstStyle/>
              <a:p>
                <a:pPr algn="ctr">
                  <a:lnSpc>
                    <a:spcPts val="3249"/>
                  </a:lnSpc>
                </a:pPr>
              </a:p>
            </p:txBody>
          </p:sp>
        </p:grpSp>
        <p:sp>
          <p:nvSpPr>
            <p:cNvPr name="TextBox 16" id="16"/>
            <p:cNvSpPr txBox="true"/>
            <p:nvPr/>
          </p:nvSpPr>
          <p:spPr>
            <a:xfrm rot="0">
              <a:off x="0" y="174268"/>
              <a:ext cx="7947810" cy="635415"/>
            </a:xfrm>
            <a:prstGeom prst="rect">
              <a:avLst/>
            </a:prstGeom>
          </p:spPr>
          <p:txBody>
            <a:bodyPr anchor="t" rtlCol="false" tIns="0" lIns="0" bIns="0" rIns="0">
              <a:spAutoFit/>
            </a:bodyPr>
            <a:lstStyle/>
            <a:p>
              <a:pPr algn="ctr" marL="0" indent="0" lvl="0">
                <a:lnSpc>
                  <a:spcPts val="3754"/>
                </a:lnSpc>
                <a:spcBef>
                  <a:spcPct val="0"/>
                </a:spcBef>
              </a:pPr>
              <a:r>
                <a:rPr lang="en-US" b="true" sz="3129">
                  <a:solidFill>
                    <a:srgbClr val="000000"/>
                  </a:solidFill>
                  <a:latin typeface="Glacial Indifference Bold"/>
                  <a:ea typeface="Glacial Indifference Bold"/>
                  <a:cs typeface="Glacial Indifference Bold"/>
                  <a:sym typeface="Glacial Indifference Bold"/>
                </a:rPr>
                <a:t>RESOURCES</a:t>
              </a:r>
            </a:p>
          </p:txBody>
        </p:sp>
      </p:grpSp>
      <p:sp>
        <p:nvSpPr>
          <p:cNvPr name="TextBox 17" id="17"/>
          <p:cNvSpPr txBox="true"/>
          <p:nvPr/>
        </p:nvSpPr>
        <p:spPr>
          <a:xfrm rot="0">
            <a:off x="198991" y="6301414"/>
            <a:ext cx="7620000" cy="724535"/>
          </a:xfrm>
          <a:prstGeom prst="rect">
            <a:avLst/>
          </a:prstGeom>
        </p:spPr>
        <p:txBody>
          <a:bodyPr anchor="t" rtlCol="false" tIns="0" lIns="0" bIns="0" rIns="0">
            <a:spAutoFit/>
          </a:bodyPr>
          <a:lstStyle/>
          <a:p>
            <a:pPr algn="ctr">
              <a:lnSpc>
                <a:spcPts val="2860"/>
              </a:lnSpc>
            </a:pPr>
            <a:r>
              <a:rPr lang="en-US" sz="2200">
                <a:solidFill>
                  <a:srgbClr val="000000"/>
                </a:solidFill>
                <a:latin typeface="Glacial Indifference"/>
                <a:ea typeface="Glacial Indifference"/>
                <a:cs typeface="Glacial Indifference"/>
                <a:sym typeface="Glacial Indifference"/>
              </a:rPr>
              <a:t>N</a:t>
            </a:r>
            <a:r>
              <a:rPr lang="en-US" sz="2200">
                <a:solidFill>
                  <a:srgbClr val="000000"/>
                </a:solidFill>
                <a:latin typeface="Glacial Indifference"/>
                <a:ea typeface="Glacial Indifference"/>
                <a:cs typeface="Glacial Indifference"/>
                <a:sym typeface="Glacial Indifference"/>
              </a:rPr>
              <a:t>ame</a:t>
            </a:r>
            <a:r>
              <a:rPr lang="en-US" sz="2200">
                <a:solidFill>
                  <a:srgbClr val="000000"/>
                </a:solidFill>
                <a:latin typeface="Glacial Indifference"/>
                <a:ea typeface="Glacial Indifference"/>
                <a:cs typeface="Glacial Indifference"/>
                <a:sym typeface="Glacial Indifference"/>
              </a:rPr>
              <a:t> stickers, markers, icebreaker cards.</a:t>
            </a:r>
          </a:p>
          <a:p>
            <a:pPr algn="ctr">
              <a:lnSpc>
                <a:spcPts val="2860"/>
              </a:lnSpc>
            </a:pPr>
            <a:r>
              <a:rPr lang="en-US" sz="2200">
                <a:solidFill>
                  <a:srgbClr val="000000"/>
                </a:solidFill>
                <a:latin typeface="Glacial Indifference"/>
                <a:ea typeface="Glacial Indifference"/>
                <a:cs typeface="Glacial Indifference"/>
                <a:sym typeface="Glacial Indifference"/>
              </a:rPr>
              <a:t>Duration: 20–30 minutes</a:t>
            </a:r>
          </a:p>
        </p:txBody>
      </p:sp>
      <p:sp>
        <p:nvSpPr>
          <p:cNvPr name="TextBox 18" id="18"/>
          <p:cNvSpPr txBox="true"/>
          <p:nvPr/>
        </p:nvSpPr>
        <p:spPr>
          <a:xfrm rot="0">
            <a:off x="8834661" y="7929797"/>
            <a:ext cx="7620000" cy="362585"/>
          </a:xfrm>
          <a:prstGeom prst="rect">
            <a:avLst/>
          </a:prstGeom>
        </p:spPr>
        <p:txBody>
          <a:bodyPr anchor="t" rtlCol="false" tIns="0" lIns="0" bIns="0" rIns="0">
            <a:spAutoFit/>
          </a:bodyPr>
          <a:lstStyle/>
          <a:p>
            <a:pPr algn="ctr">
              <a:lnSpc>
                <a:spcPts val="2860"/>
              </a:lnSpc>
            </a:pPr>
            <a:r>
              <a:rPr lang="en-US" sz="2200">
                <a:solidFill>
                  <a:srgbClr val="000000"/>
                </a:solidFill>
                <a:latin typeface="Glacial Indifference"/>
                <a:ea typeface="Glacial Indifference"/>
                <a:cs typeface="Glacial Indifference"/>
                <a:sym typeface="Glacial Indifference"/>
              </a:rPr>
              <a:t>P</a:t>
            </a:r>
            <a:r>
              <a:rPr lang="en-US" sz="2200">
                <a:solidFill>
                  <a:srgbClr val="000000"/>
                </a:solidFill>
                <a:latin typeface="Glacial Indifference"/>
                <a:ea typeface="Glacial Indifference"/>
                <a:cs typeface="Glacial Indifference"/>
                <a:sym typeface="Glacial Indifference"/>
              </a:rPr>
              <a:t>ar</a:t>
            </a:r>
            <a:r>
              <a:rPr lang="en-US" sz="2200">
                <a:solidFill>
                  <a:srgbClr val="000000"/>
                </a:solidFill>
                <a:latin typeface="Glacial Indifference"/>
                <a:ea typeface="Glacial Indifference"/>
                <a:cs typeface="Glacial Indifference"/>
                <a:sym typeface="Glacial Indifference"/>
              </a:rPr>
              <a:t>tic</a:t>
            </a:r>
            <a:r>
              <a:rPr lang="en-US" sz="2200">
                <a:solidFill>
                  <a:srgbClr val="000000"/>
                </a:solidFill>
                <a:latin typeface="Glacial Indifference"/>
                <a:ea typeface="Glacial Indifference"/>
                <a:cs typeface="Glacial Indifference"/>
                <a:sym typeface="Glacial Indifference"/>
              </a:rPr>
              <a:t>i</a:t>
            </a:r>
            <a:r>
              <a:rPr lang="en-US" sz="2200">
                <a:solidFill>
                  <a:srgbClr val="000000"/>
                </a:solidFill>
                <a:latin typeface="Glacial Indifference"/>
                <a:ea typeface="Glacial Indifference"/>
                <a:cs typeface="Glacial Indifference"/>
                <a:sym typeface="Glacial Indifference"/>
              </a:rPr>
              <a:t>p</a:t>
            </a:r>
            <a:r>
              <a:rPr lang="en-US" sz="2200">
                <a:solidFill>
                  <a:srgbClr val="000000"/>
                </a:solidFill>
                <a:latin typeface="Glacial Indifference"/>
                <a:ea typeface="Glacial Indifference"/>
                <a:cs typeface="Glacial Indifference"/>
                <a:sym typeface="Glacial Indifference"/>
              </a:rPr>
              <a:t>an</a:t>
            </a:r>
            <a:r>
              <a:rPr lang="en-US" sz="2200">
                <a:solidFill>
                  <a:srgbClr val="000000"/>
                </a:solidFill>
                <a:latin typeface="Glacial Indifference"/>
                <a:ea typeface="Glacial Indifference"/>
                <a:cs typeface="Glacial Indifference"/>
                <a:sym typeface="Glacial Indifference"/>
              </a:rPr>
              <a:t>ts feel included and ready to engage</a:t>
            </a:r>
          </a:p>
        </p:txBody>
      </p:sp>
      <p:sp>
        <p:nvSpPr>
          <p:cNvPr name="TextBox 19" id="19"/>
          <p:cNvSpPr txBox="true"/>
          <p:nvPr/>
        </p:nvSpPr>
        <p:spPr>
          <a:xfrm rot="0">
            <a:off x="198991" y="3891176"/>
            <a:ext cx="7620000" cy="362585"/>
          </a:xfrm>
          <a:prstGeom prst="rect">
            <a:avLst/>
          </a:prstGeom>
        </p:spPr>
        <p:txBody>
          <a:bodyPr anchor="t" rtlCol="false" tIns="0" lIns="0" bIns="0" rIns="0">
            <a:spAutoFit/>
          </a:bodyPr>
          <a:lstStyle/>
          <a:p>
            <a:pPr algn="ctr">
              <a:lnSpc>
                <a:spcPts val="2860"/>
              </a:lnSpc>
            </a:pPr>
            <a:r>
              <a:rPr lang="en-US" sz="2200">
                <a:solidFill>
                  <a:srgbClr val="000000"/>
                </a:solidFill>
                <a:latin typeface="Glacial Indifference"/>
                <a:ea typeface="Glacial Indifference"/>
                <a:cs typeface="Glacial Indifference"/>
                <a:sym typeface="Glacial Indifference"/>
              </a:rPr>
              <a:t>Bu</a:t>
            </a:r>
            <a:r>
              <a:rPr lang="en-US" sz="2200">
                <a:solidFill>
                  <a:srgbClr val="000000"/>
                </a:solidFill>
                <a:latin typeface="Glacial Indifference"/>
                <a:ea typeface="Glacial Indifference"/>
                <a:cs typeface="Glacial Indifference"/>
                <a:sym typeface="Glacial Indifference"/>
              </a:rPr>
              <a:t>il</a:t>
            </a:r>
            <a:r>
              <a:rPr lang="en-US" sz="2200">
                <a:solidFill>
                  <a:srgbClr val="000000"/>
                </a:solidFill>
                <a:latin typeface="Glacial Indifference"/>
                <a:ea typeface="Glacial Indifference"/>
                <a:cs typeface="Glacial Indifference"/>
                <a:sym typeface="Glacial Indifference"/>
              </a:rPr>
              <a:t>d</a:t>
            </a:r>
            <a:r>
              <a:rPr lang="en-US" sz="2200">
                <a:solidFill>
                  <a:srgbClr val="000000"/>
                </a:solidFill>
                <a:latin typeface="Glacial Indifference"/>
                <a:ea typeface="Glacial Indifference"/>
                <a:cs typeface="Glacial Indifference"/>
                <a:sym typeface="Glacial Indifference"/>
              </a:rPr>
              <a:t> t</a:t>
            </a:r>
            <a:r>
              <a:rPr lang="en-US" sz="2200">
                <a:solidFill>
                  <a:srgbClr val="000000"/>
                </a:solidFill>
                <a:latin typeface="Glacial Indifference"/>
                <a:ea typeface="Glacial Indifference"/>
                <a:cs typeface="Glacial Indifference"/>
                <a:sym typeface="Glacial Indifference"/>
              </a:rPr>
              <a:t>rust, reduce anxiety, and engage p</a:t>
            </a:r>
            <a:r>
              <a:rPr lang="en-US" sz="2200">
                <a:solidFill>
                  <a:srgbClr val="000000"/>
                </a:solidFill>
                <a:latin typeface="Glacial Indifference"/>
                <a:ea typeface="Glacial Indifference"/>
                <a:cs typeface="Glacial Indifference"/>
                <a:sym typeface="Glacial Indifference"/>
              </a:rPr>
              <a:t>a</a:t>
            </a:r>
            <a:r>
              <a:rPr lang="en-US" sz="2200">
                <a:solidFill>
                  <a:srgbClr val="000000"/>
                </a:solidFill>
                <a:latin typeface="Glacial Indifference"/>
                <a:ea typeface="Glacial Indifference"/>
                <a:cs typeface="Glacial Indifference"/>
                <a:sym typeface="Glacial Indifference"/>
              </a:rPr>
              <a:t>rticipants</a:t>
            </a:r>
          </a:p>
        </p:txBody>
      </p:sp>
      <p:sp>
        <p:nvSpPr>
          <p:cNvPr name="TextBox 20" id="20"/>
          <p:cNvSpPr txBox="true"/>
          <p:nvPr/>
        </p:nvSpPr>
        <p:spPr>
          <a:xfrm rot="0">
            <a:off x="8834661" y="3767764"/>
            <a:ext cx="8156296" cy="3258185"/>
          </a:xfrm>
          <a:prstGeom prst="rect">
            <a:avLst/>
          </a:prstGeom>
        </p:spPr>
        <p:txBody>
          <a:bodyPr anchor="t" rtlCol="false" tIns="0" lIns="0" bIns="0" rIns="0">
            <a:spAutoFit/>
          </a:bodyPr>
          <a:lstStyle/>
          <a:p>
            <a:pPr algn="l"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Give each participant a n</a:t>
            </a:r>
            <a:r>
              <a:rPr lang="en-US" sz="2200">
                <a:solidFill>
                  <a:srgbClr val="000000"/>
                </a:solidFill>
                <a:latin typeface="Glacial Indifference"/>
                <a:ea typeface="Glacial Indifference"/>
                <a:cs typeface="Glacial Indifference"/>
                <a:sym typeface="Glacial Indifference"/>
              </a:rPr>
              <a:t>a</a:t>
            </a:r>
            <a:r>
              <a:rPr lang="en-US" sz="2200">
                <a:solidFill>
                  <a:srgbClr val="000000"/>
                </a:solidFill>
                <a:latin typeface="Glacial Indifference"/>
                <a:ea typeface="Glacial Indifference"/>
                <a:cs typeface="Glacial Indifference"/>
                <a:sym typeface="Glacial Indifference"/>
              </a:rPr>
              <a:t>me </a:t>
            </a:r>
            <a:r>
              <a:rPr lang="en-US" sz="2200">
                <a:solidFill>
                  <a:srgbClr val="000000"/>
                </a:solidFill>
                <a:latin typeface="Glacial Indifference"/>
                <a:ea typeface="Glacial Indifference"/>
                <a:cs typeface="Glacial Indifference"/>
                <a:sym typeface="Glacial Indifference"/>
              </a:rPr>
              <a:t>s</a:t>
            </a:r>
            <a:r>
              <a:rPr lang="en-US" sz="2200">
                <a:solidFill>
                  <a:srgbClr val="000000"/>
                </a:solidFill>
                <a:latin typeface="Glacial Indifference"/>
                <a:ea typeface="Glacial Indifference"/>
                <a:cs typeface="Glacial Indifference"/>
                <a:sym typeface="Glacial Indifference"/>
              </a:rPr>
              <a:t>ti</a:t>
            </a:r>
            <a:r>
              <a:rPr lang="en-US" sz="2200">
                <a:solidFill>
                  <a:srgbClr val="000000"/>
                </a:solidFill>
                <a:latin typeface="Glacial Indifference"/>
                <a:ea typeface="Glacial Indifference"/>
                <a:cs typeface="Glacial Indifference"/>
                <a:sym typeface="Glacial Indifference"/>
              </a:rPr>
              <a:t>ck</a:t>
            </a:r>
            <a:r>
              <a:rPr lang="en-US" sz="2200">
                <a:solidFill>
                  <a:srgbClr val="000000"/>
                </a:solidFill>
                <a:latin typeface="Glacial Indifference"/>
                <a:ea typeface="Glacial Indifference"/>
                <a:cs typeface="Glacial Indifference"/>
                <a:sym typeface="Glacial Indifference"/>
              </a:rPr>
              <a:t>er</a:t>
            </a:r>
            <a:r>
              <a:rPr lang="en-US" sz="2200">
                <a:solidFill>
                  <a:srgbClr val="000000"/>
                </a:solidFill>
                <a:latin typeface="Glacial Indifference"/>
                <a:ea typeface="Glacial Indifference"/>
                <a:cs typeface="Glacial Indifference"/>
                <a:sym typeface="Glacial Indifference"/>
              </a:rPr>
              <a:t> </a:t>
            </a:r>
            <a:r>
              <a:rPr lang="en-US" sz="2200">
                <a:solidFill>
                  <a:srgbClr val="000000"/>
                </a:solidFill>
                <a:latin typeface="Glacial Indifference"/>
                <a:ea typeface="Glacial Indifference"/>
                <a:cs typeface="Glacial Indifference"/>
                <a:sym typeface="Glacial Indifference"/>
              </a:rPr>
              <a:t>wi</a:t>
            </a:r>
            <a:r>
              <a:rPr lang="en-US" sz="2200">
                <a:solidFill>
                  <a:srgbClr val="000000"/>
                </a:solidFill>
                <a:latin typeface="Glacial Indifference"/>
                <a:ea typeface="Glacial Indifference"/>
                <a:cs typeface="Glacial Indifference"/>
                <a:sym typeface="Glacial Indifference"/>
              </a:rPr>
              <a:t>t</a:t>
            </a:r>
            <a:r>
              <a:rPr lang="en-US" sz="2200">
                <a:solidFill>
                  <a:srgbClr val="000000"/>
                </a:solidFill>
                <a:latin typeface="Glacial Indifference"/>
                <a:ea typeface="Glacial Indifference"/>
                <a:cs typeface="Glacial Indifference"/>
                <a:sym typeface="Glacial Indifference"/>
              </a:rPr>
              <a:t>h a</a:t>
            </a:r>
            <a:r>
              <a:rPr lang="en-US" sz="2200">
                <a:solidFill>
                  <a:srgbClr val="000000"/>
                </a:solidFill>
                <a:latin typeface="Glacial Indifference"/>
                <a:ea typeface="Glacial Indifference"/>
                <a:cs typeface="Glacial Indifference"/>
                <a:sym typeface="Glacial Indifference"/>
              </a:rPr>
              <a:t> </a:t>
            </a:r>
            <a:r>
              <a:rPr lang="en-US" sz="2200">
                <a:solidFill>
                  <a:srgbClr val="000000"/>
                </a:solidFill>
                <a:latin typeface="Glacial Indifference"/>
                <a:ea typeface="Glacial Indifference"/>
                <a:cs typeface="Glacial Indifference"/>
                <a:sym typeface="Glacial Indifference"/>
              </a:rPr>
              <a:t>pro</a:t>
            </a:r>
            <a:r>
              <a:rPr lang="en-US" sz="2200">
                <a:solidFill>
                  <a:srgbClr val="000000"/>
                </a:solidFill>
                <a:latin typeface="Glacial Indifference"/>
                <a:ea typeface="Glacial Indifference"/>
                <a:cs typeface="Glacial Indifference"/>
                <a:sym typeface="Glacial Indifference"/>
              </a:rPr>
              <a:t>mp</a:t>
            </a:r>
            <a:r>
              <a:rPr lang="en-US" sz="2200">
                <a:solidFill>
                  <a:srgbClr val="000000"/>
                </a:solidFill>
                <a:latin typeface="Glacial Indifference"/>
                <a:ea typeface="Glacial Indifference"/>
                <a:cs typeface="Glacial Indifference"/>
                <a:sym typeface="Glacial Indifference"/>
              </a:rPr>
              <a:t>t: “A</a:t>
            </a:r>
            <a:r>
              <a:rPr lang="en-US" sz="2200">
                <a:solidFill>
                  <a:srgbClr val="000000"/>
                </a:solidFill>
                <a:latin typeface="Glacial Indifference"/>
                <a:ea typeface="Glacial Indifference"/>
                <a:cs typeface="Glacial Indifference"/>
                <a:sym typeface="Glacial Indifference"/>
              </a:rPr>
              <a:t>s</a:t>
            </a:r>
            <a:r>
              <a:rPr lang="en-US" sz="2200">
                <a:solidFill>
                  <a:srgbClr val="000000"/>
                </a:solidFill>
                <a:latin typeface="Glacial Indifference"/>
                <a:ea typeface="Glacial Indifference"/>
                <a:cs typeface="Glacial Indifference"/>
                <a:sym typeface="Glacial Indifference"/>
              </a:rPr>
              <a:t> a yo</a:t>
            </a:r>
            <a:r>
              <a:rPr lang="en-US" sz="2200">
                <a:solidFill>
                  <a:srgbClr val="000000"/>
                </a:solidFill>
                <a:latin typeface="Glacial Indifference"/>
                <a:ea typeface="Glacial Indifference"/>
                <a:cs typeface="Glacial Indifference"/>
                <a:sym typeface="Glacial Indifference"/>
              </a:rPr>
              <a:t>ut</a:t>
            </a:r>
            <a:r>
              <a:rPr lang="en-US" sz="2200">
                <a:solidFill>
                  <a:srgbClr val="000000"/>
                </a:solidFill>
                <a:latin typeface="Glacial Indifference"/>
                <a:ea typeface="Glacial Indifference"/>
                <a:cs typeface="Glacial Indifference"/>
                <a:sym typeface="Glacial Indifference"/>
              </a:rPr>
              <a:t>h</a:t>
            </a:r>
            <a:r>
              <a:rPr lang="en-US" sz="2200">
                <a:solidFill>
                  <a:srgbClr val="000000"/>
                </a:solidFill>
                <a:latin typeface="Glacial Indifference"/>
                <a:ea typeface="Glacial Indifference"/>
                <a:cs typeface="Glacial Indifference"/>
                <a:sym typeface="Glacial Indifference"/>
              </a:rPr>
              <a:t> </a:t>
            </a:r>
            <a:r>
              <a:rPr lang="en-US" sz="2200">
                <a:solidFill>
                  <a:srgbClr val="000000"/>
                </a:solidFill>
                <a:latin typeface="Glacial Indifference"/>
                <a:ea typeface="Glacial Indifference"/>
                <a:cs typeface="Glacial Indifference"/>
                <a:sym typeface="Glacial Indifference"/>
              </a:rPr>
              <a:t>work</a:t>
            </a:r>
            <a:r>
              <a:rPr lang="en-US" sz="2200">
                <a:solidFill>
                  <a:srgbClr val="000000"/>
                </a:solidFill>
                <a:latin typeface="Glacial Indifference"/>
                <a:ea typeface="Glacial Indifference"/>
                <a:cs typeface="Glacial Indifference"/>
                <a:sym typeface="Glacial Indifference"/>
              </a:rPr>
              <a:t>er</a:t>
            </a:r>
            <a:r>
              <a:rPr lang="en-US" sz="2200">
                <a:solidFill>
                  <a:srgbClr val="000000"/>
                </a:solidFill>
                <a:latin typeface="Glacial Indifference"/>
                <a:ea typeface="Glacial Indifference"/>
                <a:cs typeface="Glacial Indifference"/>
                <a:sym typeface="Glacial Indifference"/>
              </a:rPr>
              <a:t>, I l</a:t>
            </a:r>
            <a:r>
              <a:rPr lang="en-US" sz="2200">
                <a:solidFill>
                  <a:srgbClr val="000000"/>
                </a:solidFill>
                <a:latin typeface="Glacial Indifference"/>
                <a:ea typeface="Glacial Indifference"/>
                <a:cs typeface="Glacial Indifference"/>
                <a:sym typeface="Glacial Indifference"/>
              </a:rPr>
              <a:t>i</a:t>
            </a:r>
            <a:r>
              <a:rPr lang="en-US" sz="2200">
                <a:solidFill>
                  <a:srgbClr val="000000"/>
                </a:solidFill>
                <a:latin typeface="Glacial Indifference"/>
                <a:ea typeface="Glacial Indifference"/>
                <a:cs typeface="Glacial Indifference"/>
                <a:sym typeface="Glacial Indifference"/>
              </a:rPr>
              <a:t>k</a:t>
            </a:r>
            <a:r>
              <a:rPr lang="en-US" sz="2200">
                <a:solidFill>
                  <a:srgbClr val="000000"/>
                </a:solidFill>
                <a:latin typeface="Glacial Indifference"/>
                <a:ea typeface="Glacial Indifference"/>
                <a:cs typeface="Glacial Indifference"/>
                <a:sym typeface="Glacial Indifference"/>
              </a:rPr>
              <a:t>e</a:t>
            </a:r>
            <a:r>
              <a:rPr lang="en-US" sz="2200">
                <a:solidFill>
                  <a:srgbClr val="000000"/>
                </a:solidFill>
                <a:latin typeface="Glacial Indifference"/>
                <a:ea typeface="Glacial Indifference"/>
                <a:cs typeface="Glacial Indifference"/>
                <a:sym typeface="Glacial Indifference"/>
              </a:rPr>
              <a:t>…”</a:t>
            </a:r>
            <a:r>
              <a:rPr lang="en-US" sz="2200">
                <a:solidFill>
                  <a:srgbClr val="000000"/>
                </a:solidFill>
                <a:latin typeface="Glacial Indifference"/>
                <a:ea typeface="Glacial Indifference"/>
                <a:cs typeface="Glacial Indifference"/>
                <a:sym typeface="Glacial Indifference"/>
              </a:rPr>
              <a:t> </a:t>
            </a:r>
            <a:r>
              <a:rPr lang="en-US" sz="2200">
                <a:solidFill>
                  <a:srgbClr val="000000"/>
                </a:solidFill>
                <a:latin typeface="Glacial Indifference"/>
                <a:ea typeface="Glacial Indifference"/>
                <a:cs typeface="Glacial Indifference"/>
                <a:sym typeface="Glacial Indifference"/>
              </a:rPr>
              <a:t>or “One strength I bring is…”.</a:t>
            </a:r>
          </a:p>
          <a:p>
            <a:pPr algn="l"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Have participants place </a:t>
            </a:r>
            <a:r>
              <a:rPr lang="en-US" sz="2200">
                <a:solidFill>
                  <a:srgbClr val="000000"/>
                </a:solidFill>
                <a:latin typeface="Glacial Indifference"/>
                <a:ea typeface="Glacial Indifference"/>
                <a:cs typeface="Glacial Indifference"/>
                <a:sym typeface="Glacial Indifference"/>
              </a:rPr>
              <a:t>st</a:t>
            </a:r>
            <a:r>
              <a:rPr lang="en-US" sz="2200">
                <a:solidFill>
                  <a:srgbClr val="000000"/>
                </a:solidFill>
                <a:latin typeface="Glacial Indifference"/>
                <a:ea typeface="Glacial Indifference"/>
                <a:cs typeface="Glacial Indifference"/>
                <a:sym typeface="Glacial Indifference"/>
              </a:rPr>
              <a:t>ick</a:t>
            </a:r>
            <a:r>
              <a:rPr lang="en-US" sz="2200">
                <a:solidFill>
                  <a:srgbClr val="000000"/>
                </a:solidFill>
                <a:latin typeface="Glacial Indifference"/>
                <a:ea typeface="Glacial Indifference"/>
                <a:cs typeface="Glacial Indifference"/>
                <a:sym typeface="Glacial Indifference"/>
              </a:rPr>
              <a:t>er</a:t>
            </a:r>
            <a:r>
              <a:rPr lang="en-US" sz="2200">
                <a:solidFill>
                  <a:srgbClr val="000000"/>
                </a:solidFill>
                <a:latin typeface="Glacial Indifference"/>
                <a:ea typeface="Glacial Indifference"/>
                <a:cs typeface="Glacial Indifference"/>
                <a:sym typeface="Glacial Indifference"/>
              </a:rPr>
              <a:t>s visibl</a:t>
            </a:r>
            <a:r>
              <a:rPr lang="en-US" sz="2200">
                <a:solidFill>
                  <a:srgbClr val="000000"/>
                </a:solidFill>
                <a:latin typeface="Glacial Indifference"/>
                <a:ea typeface="Glacial Indifference"/>
                <a:cs typeface="Glacial Indifference"/>
                <a:sym typeface="Glacial Indifference"/>
              </a:rPr>
              <a:t>y</a:t>
            </a:r>
            <a:r>
              <a:rPr lang="en-US" sz="2200">
                <a:solidFill>
                  <a:srgbClr val="000000"/>
                </a:solidFill>
                <a:latin typeface="Glacial Indifference"/>
                <a:ea typeface="Glacial Indifference"/>
                <a:cs typeface="Glacial Indifference"/>
                <a:sym typeface="Glacial Indifference"/>
              </a:rPr>
              <a:t> and introduce themselves using their sentence.</a:t>
            </a:r>
          </a:p>
          <a:p>
            <a:pPr algn="l"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Conduct a question-swap exercise with prepared reflective question cards.</a:t>
            </a:r>
          </a:p>
          <a:p>
            <a:pPr algn="l">
              <a:lnSpc>
                <a:spcPts val="2860"/>
              </a:lnSpc>
            </a:pPr>
            <a:r>
              <a:rPr lang="en-US" sz="2200">
                <a:solidFill>
                  <a:srgbClr val="000000"/>
                </a:solidFill>
                <a:latin typeface="Glacial Indifference"/>
                <a:ea typeface="Glacial Indifference"/>
                <a:cs typeface="Glacial Indifference"/>
                <a:sym typeface="Glacial Indifference"/>
              </a:rPr>
              <a:t>Observe and ensure voluntary sharing.</a:t>
            </a:r>
          </a:p>
          <a:p>
            <a:pPr algn="ctr">
              <a:lnSpc>
                <a:spcPts val="2860"/>
              </a:lnSpc>
            </a:pPr>
          </a:p>
          <a:p>
            <a:pPr algn="r">
              <a:lnSpc>
                <a:spcPts val="2860"/>
              </a:lnSpc>
            </a:pPr>
          </a:p>
        </p:txBody>
      </p:sp>
      <p:sp>
        <p:nvSpPr>
          <p:cNvPr name="Freeform 21" id="21"/>
          <p:cNvSpPr/>
          <p:nvPr/>
        </p:nvSpPr>
        <p:spPr>
          <a:xfrm flipH="false" flipV="false" rot="0">
            <a:off x="-166" y="9566083"/>
            <a:ext cx="18288000" cy="8229600"/>
          </a:xfrm>
          <a:custGeom>
            <a:avLst/>
            <a:gdLst/>
            <a:ahLst/>
            <a:cxnLst/>
            <a:rect r="r" b="b" t="t" l="l"/>
            <a:pathLst>
              <a:path h="8229600" w="18288000">
                <a:moveTo>
                  <a:pt x="0" y="0"/>
                </a:moveTo>
                <a:lnTo>
                  <a:pt x="18288000" y="0"/>
                </a:lnTo>
                <a:lnTo>
                  <a:pt x="18288000" y="8229600"/>
                </a:lnTo>
                <a:lnTo>
                  <a:pt x="0" y="8229600"/>
                </a:lnTo>
                <a:lnTo>
                  <a:pt x="0" y="0"/>
                </a:lnTo>
                <a:close/>
              </a:path>
            </a:pathLst>
          </a:custGeom>
          <a:blipFill>
            <a:blip r:embed="rId2"/>
            <a:stretch>
              <a:fillRect l="0" t="-61111" r="0" b="-61111"/>
            </a:stretch>
          </a:blipFill>
        </p:spPr>
      </p:sp>
      <p:sp>
        <p:nvSpPr>
          <p:cNvPr name="TextBox 22" id="22"/>
          <p:cNvSpPr txBox="true"/>
          <p:nvPr/>
        </p:nvSpPr>
        <p:spPr>
          <a:xfrm rot="0">
            <a:off x="1028563" y="590126"/>
            <a:ext cx="8610542" cy="2244851"/>
          </a:xfrm>
          <a:prstGeom prst="rect">
            <a:avLst/>
          </a:prstGeom>
        </p:spPr>
        <p:txBody>
          <a:bodyPr anchor="t" rtlCol="false" tIns="0" lIns="0" bIns="0" rIns="0">
            <a:spAutoFit/>
          </a:bodyPr>
          <a:lstStyle/>
          <a:p>
            <a:pPr algn="l">
              <a:lnSpc>
                <a:spcPts val="5187"/>
              </a:lnSpc>
            </a:pPr>
            <a:r>
              <a:rPr lang="en-US" sz="3900" b="true">
                <a:solidFill>
                  <a:srgbClr val="000000"/>
                </a:solidFill>
                <a:latin typeface="Glacial Indifference Bold"/>
                <a:ea typeface="Glacial Indifference Bold"/>
                <a:cs typeface="Glacial Indifference Bold"/>
                <a:sym typeface="Glacial Indifference Bold"/>
              </a:rPr>
              <a:t>1. CREATING A WELCOMING AND SAFE ATMOSPHERE</a:t>
            </a:r>
          </a:p>
          <a:p>
            <a:pPr algn="l">
              <a:lnSpc>
                <a:spcPts val="7581"/>
              </a:lnSpc>
            </a:pPr>
          </a:p>
        </p:txBody>
      </p:sp>
      <p:grpSp>
        <p:nvGrpSpPr>
          <p:cNvPr name="Group 23" id="23"/>
          <p:cNvGrpSpPr/>
          <p:nvPr/>
        </p:nvGrpSpPr>
        <p:grpSpPr>
          <a:xfrm rot="0">
            <a:off x="9639105" y="6677969"/>
            <a:ext cx="5960858" cy="745107"/>
            <a:chOff x="0" y="0"/>
            <a:chExt cx="7947810" cy="993476"/>
          </a:xfrm>
        </p:grpSpPr>
        <p:grpSp>
          <p:nvGrpSpPr>
            <p:cNvPr name="Group 24" id="24"/>
            <p:cNvGrpSpPr/>
            <p:nvPr/>
          </p:nvGrpSpPr>
          <p:grpSpPr>
            <a:xfrm rot="0">
              <a:off x="0" y="0"/>
              <a:ext cx="7947810" cy="993476"/>
              <a:chOff x="0" y="0"/>
              <a:chExt cx="2006914" cy="250864"/>
            </a:xfrm>
          </p:grpSpPr>
          <p:sp>
            <p:nvSpPr>
              <p:cNvPr name="Freeform 25" id="25"/>
              <p:cNvSpPr/>
              <p:nvPr/>
            </p:nvSpPr>
            <p:spPr>
              <a:xfrm flipH="false" flipV="false" rot="0">
                <a:off x="0" y="0"/>
                <a:ext cx="2006914" cy="250864"/>
              </a:xfrm>
              <a:custGeom>
                <a:avLst/>
                <a:gdLst/>
                <a:ahLst/>
                <a:cxnLst/>
                <a:rect r="r" b="b" t="t" l="l"/>
                <a:pathLst>
                  <a:path h="250864" w="2006914">
                    <a:moveTo>
                      <a:pt x="51816" y="0"/>
                    </a:moveTo>
                    <a:lnTo>
                      <a:pt x="1955098" y="0"/>
                    </a:lnTo>
                    <a:cubicBezTo>
                      <a:pt x="1983715" y="0"/>
                      <a:pt x="2006914" y="23199"/>
                      <a:pt x="2006914" y="51816"/>
                    </a:cubicBezTo>
                    <a:lnTo>
                      <a:pt x="2006914" y="199048"/>
                    </a:lnTo>
                    <a:cubicBezTo>
                      <a:pt x="2006914" y="212791"/>
                      <a:pt x="2001454" y="225970"/>
                      <a:pt x="1991737" y="235688"/>
                    </a:cubicBezTo>
                    <a:cubicBezTo>
                      <a:pt x="1982020" y="245405"/>
                      <a:pt x="1968840" y="250864"/>
                      <a:pt x="1955098" y="250864"/>
                    </a:cubicBezTo>
                    <a:lnTo>
                      <a:pt x="51816" y="250864"/>
                    </a:lnTo>
                    <a:cubicBezTo>
                      <a:pt x="38074" y="250864"/>
                      <a:pt x="24894" y="245405"/>
                      <a:pt x="15177" y="235688"/>
                    </a:cubicBezTo>
                    <a:cubicBezTo>
                      <a:pt x="5459" y="225970"/>
                      <a:pt x="0" y="212791"/>
                      <a:pt x="0" y="199048"/>
                    </a:cubicBezTo>
                    <a:lnTo>
                      <a:pt x="0" y="51816"/>
                    </a:lnTo>
                    <a:cubicBezTo>
                      <a:pt x="0" y="23199"/>
                      <a:pt x="23199" y="0"/>
                      <a:pt x="51816" y="0"/>
                    </a:cubicBezTo>
                    <a:close/>
                  </a:path>
                </a:pathLst>
              </a:custGeom>
              <a:solidFill>
                <a:srgbClr val="66CF7B"/>
              </a:solidFill>
            </p:spPr>
          </p:sp>
          <p:sp>
            <p:nvSpPr>
              <p:cNvPr name="TextBox 26" id="26"/>
              <p:cNvSpPr txBox="true"/>
              <p:nvPr/>
            </p:nvSpPr>
            <p:spPr>
              <a:xfrm>
                <a:off x="0" y="-28575"/>
                <a:ext cx="2006914" cy="279439"/>
              </a:xfrm>
              <a:prstGeom prst="rect">
                <a:avLst/>
              </a:prstGeom>
            </p:spPr>
            <p:txBody>
              <a:bodyPr anchor="ctr" rtlCol="false" tIns="50800" lIns="50800" bIns="50800" rIns="50800"/>
              <a:lstStyle/>
              <a:p>
                <a:pPr algn="ctr">
                  <a:lnSpc>
                    <a:spcPts val="3249"/>
                  </a:lnSpc>
                </a:pPr>
              </a:p>
            </p:txBody>
          </p:sp>
        </p:grpSp>
        <p:sp>
          <p:nvSpPr>
            <p:cNvPr name="TextBox 27" id="27"/>
            <p:cNvSpPr txBox="true"/>
            <p:nvPr/>
          </p:nvSpPr>
          <p:spPr>
            <a:xfrm rot="0">
              <a:off x="0" y="174268"/>
              <a:ext cx="7947810" cy="635415"/>
            </a:xfrm>
            <a:prstGeom prst="rect">
              <a:avLst/>
            </a:prstGeom>
          </p:spPr>
          <p:txBody>
            <a:bodyPr anchor="t" rtlCol="false" tIns="0" lIns="0" bIns="0" rIns="0">
              <a:spAutoFit/>
            </a:bodyPr>
            <a:lstStyle/>
            <a:p>
              <a:pPr algn="ctr" marL="0" indent="0" lvl="0">
                <a:lnSpc>
                  <a:spcPts val="3754"/>
                </a:lnSpc>
                <a:spcBef>
                  <a:spcPct val="0"/>
                </a:spcBef>
              </a:pPr>
              <a:r>
                <a:rPr lang="en-US" b="true" sz="3129">
                  <a:solidFill>
                    <a:srgbClr val="000000"/>
                  </a:solidFill>
                  <a:latin typeface="Glacial Indifference Bold"/>
                  <a:ea typeface="Glacial Indifference Bold"/>
                  <a:cs typeface="Glacial Indifference Bold"/>
                  <a:sym typeface="Glacial Indifference Bold"/>
                </a:rPr>
                <a:t>OUTCOME</a:t>
              </a:r>
            </a:p>
          </p:txBody>
        </p:sp>
      </p:grpSp>
      <p:sp>
        <p:nvSpPr>
          <p:cNvPr name="Freeform 28" id="28"/>
          <p:cNvSpPr/>
          <p:nvPr/>
        </p:nvSpPr>
        <p:spPr>
          <a:xfrm flipH="false" flipV="false" rot="0">
            <a:off x="14616806" y="8817759"/>
            <a:ext cx="3363253" cy="748324"/>
          </a:xfrm>
          <a:custGeom>
            <a:avLst/>
            <a:gdLst/>
            <a:ahLst/>
            <a:cxnLst/>
            <a:rect r="r" b="b" t="t" l="l"/>
            <a:pathLst>
              <a:path h="748324" w="3363253">
                <a:moveTo>
                  <a:pt x="0" y="0"/>
                </a:moveTo>
                <a:lnTo>
                  <a:pt x="3363253" y="0"/>
                </a:lnTo>
                <a:lnTo>
                  <a:pt x="3363253" y="748324"/>
                </a:lnTo>
                <a:lnTo>
                  <a:pt x="0" y="748324"/>
                </a:lnTo>
                <a:lnTo>
                  <a:pt x="0" y="0"/>
                </a:lnTo>
                <a:close/>
              </a:path>
            </a:pathLst>
          </a:custGeom>
          <a:blipFill>
            <a:blip r:embed="rId3"/>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AF8EE"/>
        </a:solidFill>
      </p:bgPr>
    </p:bg>
    <p:spTree>
      <p:nvGrpSpPr>
        <p:cNvPr id="1" name=""/>
        <p:cNvGrpSpPr/>
        <p:nvPr/>
      </p:nvGrpSpPr>
      <p:grpSpPr>
        <a:xfrm>
          <a:off x="0" y="0"/>
          <a:ext cx="0" cy="0"/>
          <a:chOff x="0" y="0"/>
          <a:chExt cx="0" cy="0"/>
        </a:xfrm>
      </p:grpSpPr>
      <p:grpSp>
        <p:nvGrpSpPr>
          <p:cNvPr name="Group 2" id="2"/>
          <p:cNvGrpSpPr/>
          <p:nvPr/>
        </p:nvGrpSpPr>
        <p:grpSpPr>
          <a:xfrm rot="0">
            <a:off x="1028563" y="2753607"/>
            <a:ext cx="5960858" cy="745107"/>
            <a:chOff x="0" y="0"/>
            <a:chExt cx="7947810" cy="993476"/>
          </a:xfrm>
        </p:grpSpPr>
        <p:grpSp>
          <p:nvGrpSpPr>
            <p:cNvPr name="Group 3" id="3"/>
            <p:cNvGrpSpPr/>
            <p:nvPr/>
          </p:nvGrpSpPr>
          <p:grpSpPr>
            <a:xfrm rot="0">
              <a:off x="0" y="0"/>
              <a:ext cx="7947810" cy="993476"/>
              <a:chOff x="0" y="0"/>
              <a:chExt cx="2006914" cy="250864"/>
            </a:xfrm>
          </p:grpSpPr>
          <p:sp>
            <p:nvSpPr>
              <p:cNvPr name="Freeform 4" id="4"/>
              <p:cNvSpPr/>
              <p:nvPr/>
            </p:nvSpPr>
            <p:spPr>
              <a:xfrm flipH="false" flipV="false" rot="0">
                <a:off x="0" y="0"/>
                <a:ext cx="2006914" cy="250864"/>
              </a:xfrm>
              <a:custGeom>
                <a:avLst/>
                <a:gdLst/>
                <a:ahLst/>
                <a:cxnLst/>
                <a:rect r="r" b="b" t="t" l="l"/>
                <a:pathLst>
                  <a:path h="250864" w="2006914">
                    <a:moveTo>
                      <a:pt x="51816" y="0"/>
                    </a:moveTo>
                    <a:lnTo>
                      <a:pt x="1955098" y="0"/>
                    </a:lnTo>
                    <a:cubicBezTo>
                      <a:pt x="1983715" y="0"/>
                      <a:pt x="2006914" y="23199"/>
                      <a:pt x="2006914" y="51816"/>
                    </a:cubicBezTo>
                    <a:lnTo>
                      <a:pt x="2006914" y="199048"/>
                    </a:lnTo>
                    <a:cubicBezTo>
                      <a:pt x="2006914" y="212791"/>
                      <a:pt x="2001454" y="225970"/>
                      <a:pt x="1991737" y="235688"/>
                    </a:cubicBezTo>
                    <a:cubicBezTo>
                      <a:pt x="1982020" y="245405"/>
                      <a:pt x="1968840" y="250864"/>
                      <a:pt x="1955098" y="250864"/>
                    </a:cubicBezTo>
                    <a:lnTo>
                      <a:pt x="51816" y="250864"/>
                    </a:lnTo>
                    <a:cubicBezTo>
                      <a:pt x="38074" y="250864"/>
                      <a:pt x="24894" y="245405"/>
                      <a:pt x="15177" y="235688"/>
                    </a:cubicBezTo>
                    <a:cubicBezTo>
                      <a:pt x="5459" y="225970"/>
                      <a:pt x="0" y="212791"/>
                      <a:pt x="0" y="199048"/>
                    </a:cubicBezTo>
                    <a:lnTo>
                      <a:pt x="0" y="51816"/>
                    </a:lnTo>
                    <a:cubicBezTo>
                      <a:pt x="0" y="23199"/>
                      <a:pt x="23199" y="0"/>
                      <a:pt x="51816" y="0"/>
                    </a:cubicBezTo>
                    <a:close/>
                  </a:path>
                </a:pathLst>
              </a:custGeom>
              <a:solidFill>
                <a:srgbClr val="66CF7B"/>
              </a:solidFill>
            </p:spPr>
          </p:sp>
          <p:sp>
            <p:nvSpPr>
              <p:cNvPr name="TextBox 5" id="5"/>
              <p:cNvSpPr txBox="true"/>
              <p:nvPr/>
            </p:nvSpPr>
            <p:spPr>
              <a:xfrm>
                <a:off x="0" y="-19050"/>
                <a:ext cx="2006914" cy="269914"/>
              </a:xfrm>
              <a:prstGeom prst="rect">
                <a:avLst/>
              </a:prstGeom>
            </p:spPr>
            <p:txBody>
              <a:bodyPr anchor="ctr" rtlCol="false" tIns="50800" lIns="50800" bIns="50800" rIns="50800"/>
              <a:lstStyle/>
              <a:p>
                <a:pPr algn="ctr">
                  <a:lnSpc>
                    <a:spcPts val="3250"/>
                  </a:lnSpc>
                </a:pPr>
              </a:p>
            </p:txBody>
          </p:sp>
        </p:grpSp>
        <p:sp>
          <p:nvSpPr>
            <p:cNvPr name="TextBox 6" id="6"/>
            <p:cNvSpPr txBox="true"/>
            <p:nvPr/>
          </p:nvSpPr>
          <p:spPr>
            <a:xfrm rot="0">
              <a:off x="0" y="174268"/>
              <a:ext cx="7947810" cy="635415"/>
            </a:xfrm>
            <a:prstGeom prst="rect">
              <a:avLst/>
            </a:prstGeom>
          </p:spPr>
          <p:txBody>
            <a:bodyPr anchor="t" rtlCol="false" tIns="0" lIns="0" bIns="0" rIns="0">
              <a:spAutoFit/>
            </a:bodyPr>
            <a:lstStyle/>
            <a:p>
              <a:pPr algn="ctr" marL="0" indent="0" lvl="0">
                <a:lnSpc>
                  <a:spcPts val="3754"/>
                </a:lnSpc>
                <a:spcBef>
                  <a:spcPct val="0"/>
                </a:spcBef>
              </a:pPr>
              <a:r>
                <a:rPr lang="en-US" b="true" sz="3129">
                  <a:solidFill>
                    <a:srgbClr val="000000"/>
                  </a:solidFill>
                  <a:latin typeface="Glacial Indifference Bold"/>
                  <a:ea typeface="Glacial Indifference Bold"/>
                  <a:cs typeface="Glacial Indifference Bold"/>
                  <a:sym typeface="Glacial Indifference Bold"/>
                </a:rPr>
                <a:t>PURPOSE</a:t>
              </a:r>
            </a:p>
          </p:txBody>
        </p:sp>
      </p:grpSp>
      <p:grpSp>
        <p:nvGrpSpPr>
          <p:cNvPr name="Group 7" id="7"/>
          <p:cNvGrpSpPr/>
          <p:nvPr/>
        </p:nvGrpSpPr>
        <p:grpSpPr>
          <a:xfrm rot="0">
            <a:off x="9639105" y="2753607"/>
            <a:ext cx="5960858" cy="745107"/>
            <a:chOff x="0" y="0"/>
            <a:chExt cx="7947810" cy="993476"/>
          </a:xfrm>
        </p:grpSpPr>
        <p:grpSp>
          <p:nvGrpSpPr>
            <p:cNvPr name="Group 8" id="8"/>
            <p:cNvGrpSpPr/>
            <p:nvPr/>
          </p:nvGrpSpPr>
          <p:grpSpPr>
            <a:xfrm rot="0">
              <a:off x="0" y="0"/>
              <a:ext cx="7947810" cy="993476"/>
              <a:chOff x="0" y="0"/>
              <a:chExt cx="2006914" cy="250864"/>
            </a:xfrm>
          </p:grpSpPr>
          <p:sp>
            <p:nvSpPr>
              <p:cNvPr name="Freeform 9" id="9"/>
              <p:cNvSpPr/>
              <p:nvPr/>
            </p:nvSpPr>
            <p:spPr>
              <a:xfrm flipH="false" flipV="false" rot="0">
                <a:off x="0" y="0"/>
                <a:ext cx="2006914" cy="250864"/>
              </a:xfrm>
              <a:custGeom>
                <a:avLst/>
                <a:gdLst/>
                <a:ahLst/>
                <a:cxnLst/>
                <a:rect r="r" b="b" t="t" l="l"/>
                <a:pathLst>
                  <a:path h="250864" w="2006914">
                    <a:moveTo>
                      <a:pt x="51816" y="0"/>
                    </a:moveTo>
                    <a:lnTo>
                      <a:pt x="1955098" y="0"/>
                    </a:lnTo>
                    <a:cubicBezTo>
                      <a:pt x="1983715" y="0"/>
                      <a:pt x="2006914" y="23199"/>
                      <a:pt x="2006914" y="51816"/>
                    </a:cubicBezTo>
                    <a:lnTo>
                      <a:pt x="2006914" y="199048"/>
                    </a:lnTo>
                    <a:cubicBezTo>
                      <a:pt x="2006914" y="212791"/>
                      <a:pt x="2001454" y="225970"/>
                      <a:pt x="1991737" y="235688"/>
                    </a:cubicBezTo>
                    <a:cubicBezTo>
                      <a:pt x="1982020" y="245405"/>
                      <a:pt x="1968840" y="250864"/>
                      <a:pt x="1955098" y="250864"/>
                    </a:cubicBezTo>
                    <a:lnTo>
                      <a:pt x="51816" y="250864"/>
                    </a:lnTo>
                    <a:cubicBezTo>
                      <a:pt x="38074" y="250864"/>
                      <a:pt x="24894" y="245405"/>
                      <a:pt x="15177" y="235688"/>
                    </a:cubicBezTo>
                    <a:cubicBezTo>
                      <a:pt x="5459" y="225970"/>
                      <a:pt x="0" y="212791"/>
                      <a:pt x="0" y="199048"/>
                    </a:cubicBezTo>
                    <a:lnTo>
                      <a:pt x="0" y="51816"/>
                    </a:lnTo>
                    <a:cubicBezTo>
                      <a:pt x="0" y="23199"/>
                      <a:pt x="23199" y="0"/>
                      <a:pt x="51816" y="0"/>
                    </a:cubicBezTo>
                    <a:close/>
                  </a:path>
                </a:pathLst>
              </a:custGeom>
              <a:solidFill>
                <a:srgbClr val="66CF7B"/>
              </a:solidFill>
            </p:spPr>
          </p:sp>
          <p:sp>
            <p:nvSpPr>
              <p:cNvPr name="TextBox 10" id="10"/>
              <p:cNvSpPr txBox="true"/>
              <p:nvPr/>
            </p:nvSpPr>
            <p:spPr>
              <a:xfrm>
                <a:off x="0" y="-28575"/>
                <a:ext cx="2006914" cy="279439"/>
              </a:xfrm>
              <a:prstGeom prst="rect">
                <a:avLst/>
              </a:prstGeom>
            </p:spPr>
            <p:txBody>
              <a:bodyPr anchor="ctr" rtlCol="false" tIns="50800" lIns="50800" bIns="50800" rIns="50800"/>
              <a:lstStyle/>
              <a:p>
                <a:pPr algn="ctr">
                  <a:lnSpc>
                    <a:spcPts val="3249"/>
                  </a:lnSpc>
                </a:pPr>
              </a:p>
            </p:txBody>
          </p:sp>
        </p:grpSp>
        <p:sp>
          <p:nvSpPr>
            <p:cNvPr name="TextBox 11" id="11"/>
            <p:cNvSpPr txBox="true"/>
            <p:nvPr/>
          </p:nvSpPr>
          <p:spPr>
            <a:xfrm rot="0">
              <a:off x="0" y="174268"/>
              <a:ext cx="7947810" cy="635415"/>
            </a:xfrm>
            <a:prstGeom prst="rect">
              <a:avLst/>
            </a:prstGeom>
          </p:spPr>
          <p:txBody>
            <a:bodyPr anchor="t" rtlCol="false" tIns="0" lIns="0" bIns="0" rIns="0">
              <a:spAutoFit/>
            </a:bodyPr>
            <a:lstStyle/>
            <a:p>
              <a:pPr algn="ctr" marL="0" indent="0" lvl="0">
                <a:lnSpc>
                  <a:spcPts val="3754"/>
                </a:lnSpc>
                <a:spcBef>
                  <a:spcPct val="0"/>
                </a:spcBef>
              </a:pPr>
              <a:r>
                <a:rPr lang="en-US" b="true" sz="3129">
                  <a:solidFill>
                    <a:srgbClr val="000000"/>
                  </a:solidFill>
                  <a:latin typeface="Glacial Indifference Bold"/>
                  <a:ea typeface="Glacial Indifference Bold"/>
                  <a:cs typeface="Glacial Indifference Bold"/>
                  <a:sym typeface="Glacial Indifference Bold"/>
                </a:rPr>
                <a:t>STEP-BY-STEP</a:t>
              </a:r>
            </a:p>
          </p:txBody>
        </p:sp>
      </p:grpSp>
      <p:grpSp>
        <p:nvGrpSpPr>
          <p:cNvPr name="Group 12" id="12"/>
          <p:cNvGrpSpPr/>
          <p:nvPr/>
        </p:nvGrpSpPr>
        <p:grpSpPr>
          <a:xfrm rot="0">
            <a:off x="1028563" y="5124870"/>
            <a:ext cx="5960858" cy="745107"/>
            <a:chOff x="0" y="0"/>
            <a:chExt cx="7947810" cy="993476"/>
          </a:xfrm>
        </p:grpSpPr>
        <p:grpSp>
          <p:nvGrpSpPr>
            <p:cNvPr name="Group 13" id="13"/>
            <p:cNvGrpSpPr/>
            <p:nvPr/>
          </p:nvGrpSpPr>
          <p:grpSpPr>
            <a:xfrm rot="0">
              <a:off x="0" y="0"/>
              <a:ext cx="7947810" cy="993476"/>
              <a:chOff x="0" y="0"/>
              <a:chExt cx="2006914" cy="250864"/>
            </a:xfrm>
          </p:grpSpPr>
          <p:sp>
            <p:nvSpPr>
              <p:cNvPr name="Freeform 14" id="14"/>
              <p:cNvSpPr/>
              <p:nvPr/>
            </p:nvSpPr>
            <p:spPr>
              <a:xfrm flipH="false" flipV="false" rot="0">
                <a:off x="0" y="0"/>
                <a:ext cx="2006914" cy="250864"/>
              </a:xfrm>
              <a:custGeom>
                <a:avLst/>
                <a:gdLst/>
                <a:ahLst/>
                <a:cxnLst/>
                <a:rect r="r" b="b" t="t" l="l"/>
                <a:pathLst>
                  <a:path h="250864" w="2006914">
                    <a:moveTo>
                      <a:pt x="51816" y="0"/>
                    </a:moveTo>
                    <a:lnTo>
                      <a:pt x="1955098" y="0"/>
                    </a:lnTo>
                    <a:cubicBezTo>
                      <a:pt x="1983715" y="0"/>
                      <a:pt x="2006914" y="23199"/>
                      <a:pt x="2006914" y="51816"/>
                    </a:cubicBezTo>
                    <a:lnTo>
                      <a:pt x="2006914" y="199048"/>
                    </a:lnTo>
                    <a:cubicBezTo>
                      <a:pt x="2006914" y="212791"/>
                      <a:pt x="2001454" y="225970"/>
                      <a:pt x="1991737" y="235688"/>
                    </a:cubicBezTo>
                    <a:cubicBezTo>
                      <a:pt x="1982020" y="245405"/>
                      <a:pt x="1968840" y="250864"/>
                      <a:pt x="1955098" y="250864"/>
                    </a:cubicBezTo>
                    <a:lnTo>
                      <a:pt x="51816" y="250864"/>
                    </a:lnTo>
                    <a:cubicBezTo>
                      <a:pt x="38074" y="250864"/>
                      <a:pt x="24894" y="245405"/>
                      <a:pt x="15177" y="235688"/>
                    </a:cubicBezTo>
                    <a:cubicBezTo>
                      <a:pt x="5459" y="225970"/>
                      <a:pt x="0" y="212791"/>
                      <a:pt x="0" y="199048"/>
                    </a:cubicBezTo>
                    <a:lnTo>
                      <a:pt x="0" y="51816"/>
                    </a:lnTo>
                    <a:cubicBezTo>
                      <a:pt x="0" y="23199"/>
                      <a:pt x="23199" y="0"/>
                      <a:pt x="51816" y="0"/>
                    </a:cubicBezTo>
                    <a:close/>
                  </a:path>
                </a:pathLst>
              </a:custGeom>
              <a:solidFill>
                <a:srgbClr val="66CF7B"/>
              </a:solidFill>
            </p:spPr>
          </p:sp>
          <p:sp>
            <p:nvSpPr>
              <p:cNvPr name="TextBox 15" id="15"/>
              <p:cNvSpPr txBox="true"/>
              <p:nvPr/>
            </p:nvSpPr>
            <p:spPr>
              <a:xfrm>
                <a:off x="0" y="-28575"/>
                <a:ext cx="2006914" cy="279439"/>
              </a:xfrm>
              <a:prstGeom prst="rect">
                <a:avLst/>
              </a:prstGeom>
            </p:spPr>
            <p:txBody>
              <a:bodyPr anchor="ctr" rtlCol="false" tIns="50800" lIns="50800" bIns="50800" rIns="50800"/>
              <a:lstStyle/>
              <a:p>
                <a:pPr algn="ctr">
                  <a:lnSpc>
                    <a:spcPts val="3249"/>
                  </a:lnSpc>
                </a:pPr>
              </a:p>
            </p:txBody>
          </p:sp>
        </p:grpSp>
        <p:sp>
          <p:nvSpPr>
            <p:cNvPr name="TextBox 16" id="16"/>
            <p:cNvSpPr txBox="true"/>
            <p:nvPr/>
          </p:nvSpPr>
          <p:spPr>
            <a:xfrm rot="0">
              <a:off x="0" y="174268"/>
              <a:ext cx="7947810" cy="635415"/>
            </a:xfrm>
            <a:prstGeom prst="rect">
              <a:avLst/>
            </a:prstGeom>
          </p:spPr>
          <p:txBody>
            <a:bodyPr anchor="t" rtlCol="false" tIns="0" lIns="0" bIns="0" rIns="0">
              <a:spAutoFit/>
            </a:bodyPr>
            <a:lstStyle/>
            <a:p>
              <a:pPr algn="ctr" marL="0" indent="0" lvl="0">
                <a:lnSpc>
                  <a:spcPts val="3754"/>
                </a:lnSpc>
                <a:spcBef>
                  <a:spcPct val="0"/>
                </a:spcBef>
              </a:pPr>
              <a:r>
                <a:rPr lang="en-US" b="true" sz="3129">
                  <a:solidFill>
                    <a:srgbClr val="000000"/>
                  </a:solidFill>
                  <a:latin typeface="Glacial Indifference Bold"/>
                  <a:ea typeface="Glacial Indifference Bold"/>
                  <a:cs typeface="Glacial Indifference Bold"/>
                  <a:sym typeface="Glacial Indifference Bold"/>
                </a:rPr>
                <a:t>RESOURCES</a:t>
              </a:r>
            </a:p>
          </p:txBody>
        </p:sp>
      </p:grpSp>
      <p:sp>
        <p:nvSpPr>
          <p:cNvPr name="Freeform 17" id="17"/>
          <p:cNvSpPr/>
          <p:nvPr/>
        </p:nvSpPr>
        <p:spPr>
          <a:xfrm flipH="false" flipV="false" rot="0">
            <a:off x="-166" y="9566083"/>
            <a:ext cx="18288000" cy="8229600"/>
          </a:xfrm>
          <a:custGeom>
            <a:avLst/>
            <a:gdLst/>
            <a:ahLst/>
            <a:cxnLst/>
            <a:rect r="r" b="b" t="t" l="l"/>
            <a:pathLst>
              <a:path h="8229600" w="18288000">
                <a:moveTo>
                  <a:pt x="0" y="0"/>
                </a:moveTo>
                <a:lnTo>
                  <a:pt x="18288000" y="0"/>
                </a:lnTo>
                <a:lnTo>
                  <a:pt x="18288000" y="8229600"/>
                </a:lnTo>
                <a:lnTo>
                  <a:pt x="0" y="8229600"/>
                </a:lnTo>
                <a:lnTo>
                  <a:pt x="0" y="0"/>
                </a:lnTo>
                <a:close/>
              </a:path>
            </a:pathLst>
          </a:custGeom>
          <a:blipFill>
            <a:blip r:embed="rId2"/>
            <a:stretch>
              <a:fillRect l="0" t="-61111" r="0" b="-61111"/>
            </a:stretch>
          </a:blipFill>
        </p:spPr>
      </p:sp>
      <p:grpSp>
        <p:nvGrpSpPr>
          <p:cNvPr name="Group 18" id="18"/>
          <p:cNvGrpSpPr/>
          <p:nvPr/>
        </p:nvGrpSpPr>
        <p:grpSpPr>
          <a:xfrm rot="0">
            <a:off x="1028700" y="7345477"/>
            <a:ext cx="5960858" cy="745107"/>
            <a:chOff x="0" y="0"/>
            <a:chExt cx="7947810" cy="993476"/>
          </a:xfrm>
        </p:grpSpPr>
        <p:grpSp>
          <p:nvGrpSpPr>
            <p:cNvPr name="Group 19" id="19"/>
            <p:cNvGrpSpPr/>
            <p:nvPr/>
          </p:nvGrpSpPr>
          <p:grpSpPr>
            <a:xfrm rot="0">
              <a:off x="0" y="0"/>
              <a:ext cx="7947810" cy="993476"/>
              <a:chOff x="0" y="0"/>
              <a:chExt cx="2006914" cy="250864"/>
            </a:xfrm>
          </p:grpSpPr>
          <p:sp>
            <p:nvSpPr>
              <p:cNvPr name="Freeform 20" id="20"/>
              <p:cNvSpPr/>
              <p:nvPr/>
            </p:nvSpPr>
            <p:spPr>
              <a:xfrm flipH="false" flipV="false" rot="0">
                <a:off x="0" y="0"/>
                <a:ext cx="2006914" cy="250864"/>
              </a:xfrm>
              <a:custGeom>
                <a:avLst/>
                <a:gdLst/>
                <a:ahLst/>
                <a:cxnLst/>
                <a:rect r="r" b="b" t="t" l="l"/>
                <a:pathLst>
                  <a:path h="250864" w="2006914">
                    <a:moveTo>
                      <a:pt x="51816" y="0"/>
                    </a:moveTo>
                    <a:lnTo>
                      <a:pt x="1955098" y="0"/>
                    </a:lnTo>
                    <a:cubicBezTo>
                      <a:pt x="1983715" y="0"/>
                      <a:pt x="2006914" y="23199"/>
                      <a:pt x="2006914" y="51816"/>
                    </a:cubicBezTo>
                    <a:lnTo>
                      <a:pt x="2006914" y="199048"/>
                    </a:lnTo>
                    <a:cubicBezTo>
                      <a:pt x="2006914" y="212791"/>
                      <a:pt x="2001454" y="225970"/>
                      <a:pt x="1991737" y="235688"/>
                    </a:cubicBezTo>
                    <a:cubicBezTo>
                      <a:pt x="1982020" y="245405"/>
                      <a:pt x="1968840" y="250864"/>
                      <a:pt x="1955098" y="250864"/>
                    </a:cubicBezTo>
                    <a:lnTo>
                      <a:pt x="51816" y="250864"/>
                    </a:lnTo>
                    <a:cubicBezTo>
                      <a:pt x="38074" y="250864"/>
                      <a:pt x="24894" y="245405"/>
                      <a:pt x="15177" y="235688"/>
                    </a:cubicBezTo>
                    <a:cubicBezTo>
                      <a:pt x="5459" y="225970"/>
                      <a:pt x="0" y="212791"/>
                      <a:pt x="0" y="199048"/>
                    </a:cubicBezTo>
                    <a:lnTo>
                      <a:pt x="0" y="51816"/>
                    </a:lnTo>
                    <a:cubicBezTo>
                      <a:pt x="0" y="23199"/>
                      <a:pt x="23199" y="0"/>
                      <a:pt x="51816" y="0"/>
                    </a:cubicBezTo>
                    <a:close/>
                  </a:path>
                </a:pathLst>
              </a:custGeom>
              <a:solidFill>
                <a:srgbClr val="66CF7B"/>
              </a:solidFill>
            </p:spPr>
          </p:sp>
          <p:sp>
            <p:nvSpPr>
              <p:cNvPr name="TextBox 21" id="21"/>
              <p:cNvSpPr txBox="true"/>
              <p:nvPr/>
            </p:nvSpPr>
            <p:spPr>
              <a:xfrm>
                <a:off x="0" y="-28575"/>
                <a:ext cx="2006914" cy="279439"/>
              </a:xfrm>
              <a:prstGeom prst="rect">
                <a:avLst/>
              </a:prstGeom>
            </p:spPr>
            <p:txBody>
              <a:bodyPr anchor="ctr" rtlCol="false" tIns="50800" lIns="50800" bIns="50800" rIns="50800"/>
              <a:lstStyle/>
              <a:p>
                <a:pPr algn="ctr">
                  <a:lnSpc>
                    <a:spcPts val="3249"/>
                  </a:lnSpc>
                </a:pPr>
              </a:p>
            </p:txBody>
          </p:sp>
        </p:grpSp>
        <p:sp>
          <p:nvSpPr>
            <p:cNvPr name="TextBox 22" id="22"/>
            <p:cNvSpPr txBox="true"/>
            <p:nvPr/>
          </p:nvSpPr>
          <p:spPr>
            <a:xfrm rot="0">
              <a:off x="0" y="174268"/>
              <a:ext cx="7947810" cy="635415"/>
            </a:xfrm>
            <a:prstGeom prst="rect">
              <a:avLst/>
            </a:prstGeom>
          </p:spPr>
          <p:txBody>
            <a:bodyPr anchor="t" rtlCol="false" tIns="0" lIns="0" bIns="0" rIns="0">
              <a:spAutoFit/>
            </a:bodyPr>
            <a:lstStyle/>
            <a:p>
              <a:pPr algn="ctr" marL="0" indent="0" lvl="0">
                <a:lnSpc>
                  <a:spcPts val="3754"/>
                </a:lnSpc>
                <a:spcBef>
                  <a:spcPct val="0"/>
                </a:spcBef>
              </a:pPr>
              <a:r>
                <a:rPr lang="en-US" b="true" sz="3129">
                  <a:solidFill>
                    <a:srgbClr val="000000"/>
                  </a:solidFill>
                  <a:latin typeface="Glacial Indifference Bold"/>
                  <a:ea typeface="Glacial Indifference Bold"/>
                  <a:cs typeface="Glacial Indifference Bold"/>
                  <a:sym typeface="Glacial Indifference Bold"/>
                </a:rPr>
                <a:t>OUTCOME</a:t>
              </a:r>
            </a:p>
          </p:txBody>
        </p:sp>
      </p:grpSp>
      <p:sp>
        <p:nvSpPr>
          <p:cNvPr name="Freeform 23" id="23"/>
          <p:cNvSpPr/>
          <p:nvPr/>
        </p:nvSpPr>
        <p:spPr>
          <a:xfrm flipH="false" flipV="false" rot="0">
            <a:off x="14668229" y="8685920"/>
            <a:ext cx="3363253" cy="748324"/>
          </a:xfrm>
          <a:custGeom>
            <a:avLst/>
            <a:gdLst/>
            <a:ahLst/>
            <a:cxnLst/>
            <a:rect r="r" b="b" t="t" l="l"/>
            <a:pathLst>
              <a:path h="748324" w="3363253">
                <a:moveTo>
                  <a:pt x="0" y="0"/>
                </a:moveTo>
                <a:lnTo>
                  <a:pt x="3363253" y="0"/>
                </a:lnTo>
                <a:lnTo>
                  <a:pt x="3363253" y="748324"/>
                </a:lnTo>
                <a:lnTo>
                  <a:pt x="0" y="748324"/>
                </a:lnTo>
                <a:lnTo>
                  <a:pt x="0" y="0"/>
                </a:lnTo>
                <a:close/>
              </a:path>
            </a:pathLst>
          </a:custGeom>
          <a:blipFill>
            <a:blip r:embed="rId3"/>
            <a:stretch>
              <a:fillRect l="0" t="0" r="0" b="0"/>
            </a:stretch>
          </a:blipFill>
        </p:spPr>
      </p:sp>
      <p:sp>
        <p:nvSpPr>
          <p:cNvPr name="TextBox 24" id="24"/>
          <p:cNvSpPr txBox="true"/>
          <p:nvPr/>
        </p:nvSpPr>
        <p:spPr>
          <a:xfrm rot="0">
            <a:off x="198991" y="6231172"/>
            <a:ext cx="7620000" cy="724535"/>
          </a:xfrm>
          <a:prstGeom prst="rect">
            <a:avLst/>
          </a:prstGeom>
        </p:spPr>
        <p:txBody>
          <a:bodyPr anchor="t" rtlCol="false" tIns="0" lIns="0" bIns="0" rIns="0">
            <a:spAutoFit/>
          </a:bodyPr>
          <a:lstStyle/>
          <a:p>
            <a:pPr algn="ctr">
              <a:lnSpc>
                <a:spcPts val="2860"/>
              </a:lnSpc>
            </a:pPr>
            <a:r>
              <a:rPr lang="en-US" sz="2200">
                <a:solidFill>
                  <a:srgbClr val="000000"/>
                </a:solidFill>
                <a:latin typeface="Glacial Indifference"/>
                <a:ea typeface="Glacial Indifference"/>
                <a:cs typeface="Glacial Indifference"/>
                <a:sym typeface="Glacial Indifference"/>
              </a:rPr>
              <a:t>Tools to make visible line</a:t>
            </a:r>
          </a:p>
          <a:p>
            <a:pPr algn="ctr">
              <a:lnSpc>
                <a:spcPts val="2860"/>
              </a:lnSpc>
            </a:pPr>
            <a:r>
              <a:rPr lang="en-US" sz="2200">
                <a:solidFill>
                  <a:srgbClr val="000000"/>
                </a:solidFill>
                <a:latin typeface="Glacial Indifference"/>
                <a:ea typeface="Glacial Indifference"/>
                <a:cs typeface="Glacial Indifference"/>
                <a:sym typeface="Glacial Indifference"/>
              </a:rPr>
              <a:t>Duration: 20–30 minutes</a:t>
            </a:r>
          </a:p>
        </p:txBody>
      </p:sp>
      <p:sp>
        <p:nvSpPr>
          <p:cNvPr name="TextBox 25" id="25"/>
          <p:cNvSpPr txBox="true"/>
          <p:nvPr/>
        </p:nvSpPr>
        <p:spPr>
          <a:xfrm rot="0">
            <a:off x="424564" y="8347759"/>
            <a:ext cx="7620000" cy="1086485"/>
          </a:xfrm>
          <a:prstGeom prst="rect">
            <a:avLst/>
          </a:prstGeom>
        </p:spPr>
        <p:txBody>
          <a:bodyPr anchor="t" rtlCol="false" tIns="0" lIns="0" bIns="0" rIns="0">
            <a:spAutoFit/>
          </a:bodyPr>
          <a:lstStyle/>
          <a:p>
            <a:pPr algn="ctr">
              <a:lnSpc>
                <a:spcPts val="2860"/>
              </a:lnSpc>
            </a:pPr>
            <a:r>
              <a:rPr lang="en-US" sz="2200">
                <a:solidFill>
                  <a:srgbClr val="000000"/>
                </a:solidFill>
                <a:latin typeface="Glacial Indifference"/>
                <a:ea typeface="Glacial Indifference"/>
                <a:cs typeface="Glacial Indifference"/>
                <a:sym typeface="Glacial Indifference"/>
              </a:rPr>
              <a:t>P</a:t>
            </a:r>
            <a:r>
              <a:rPr lang="en-US" sz="2200">
                <a:solidFill>
                  <a:srgbClr val="000000"/>
                </a:solidFill>
                <a:latin typeface="Glacial Indifference"/>
                <a:ea typeface="Glacial Indifference"/>
                <a:cs typeface="Glacial Indifference"/>
                <a:sym typeface="Glacial Indifference"/>
              </a:rPr>
              <a:t>ar</a:t>
            </a:r>
            <a:r>
              <a:rPr lang="en-US" sz="2200">
                <a:solidFill>
                  <a:srgbClr val="000000"/>
                </a:solidFill>
                <a:latin typeface="Glacial Indifference"/>
                <a:ea typeface="Glacial Indifference"/>
                <a:cs typeface="Glacial Indifference"/>
                <a:sym typeface="Glacial Indifference"/>
              </a:rPr>
              <a:t>tic</a:t>
            </a:r>
            <a:r>
              <a:rPr lang="en-US" sz="2200">
                <a:solidFill>
                  <a:srgbClr val="000000"/>
                </a:solidFill>
                <a:latin typeface="Glacial Indifference"/>
                <a:ea typeface="Glacial Indifference"/>
                <a:cs typeface="Glacial Indifference"/>
                <a:sym typeface="Glacial Indifference"/>
              </a:rPr>
              <a:t>i</a:t>
            </a:r>
            <a:r>
              <a:rPr lang="en-US" sz="2200">
                <a:solidFill>
                  <a:srgbClr val="000000"/>
                </a:solidFill>
                <a:latin typeface="Glacial Indifference"/>
                <a:ea typeface="Glacial Indifference"/>
                <a:cs typeface="Glacial Indifference"/>
                <a:sym typeface="Glacial Indifference"/>
              </a:rPr>
              <a:t>p</a:t>
            </a:r>
            <a:r>
              <a:rPr lang="en-US" sz="2200">
                <a:solidFill>
                  <a:srgbClr val="000000"/>
                </a:solidFill>
                <a:latin typeface="Glacial Indifference"/>
                <a:ea typeface="Glacial Indifference"/>
                <a:cs typeface="Glacial Indifference"/>
                <a:sym typeface="Glacial Indifference"/>
              </a:rPr>
              <a:t>an</a:t>
            </a:r>
            <a:r>
              <a:rPr lang="en-US" sz="2200">
                <a:solidFill>
                  <a:srgbClr val="000000"/>
                </a:solidFill>
                <a:latin typeface="Glacial Indifference"/>
                <a:ea typeface="Glacial Indifference"/>
                <a:cs typeface="Glacial Indifference"/>
                <a:sym typeface="Glacial Indifference"/>
              </a:rPr>
              <a:t>ts visualize diversity of opinions, improve dialogue and reflection.</a:t>
            </a:r>
          </a:p>
          <a:p>
            <a:pPr algn="ctr">
              <a:lnSpc>
                <a:spcPts val="2860"/>
              </a:lnSpc>
            </a:pPr>
          </a:p>
        </p:txBody>
      </p:sp>
      <p:sp>
        <p:nvSpPr>
          <p:cNvPr name="TextBox 26" id="26"/>
          <p:cNvSpPr txBox="true"/>
          <p:nvPr/>
        </p:nvSpPr>
        <p:spPr>
          <a:xfrm rot="0">
            <a:off x="198991" y="3891176"/>
            <a:ext cx="7620000" cy="362585"/>
          </a:xfrm>
          <a:prstGeom prst="rect">
            <a:avLst/>
          </a:prstGeom>
        </p:spPr>
        <p:txBody>
          <a:bodyPr anchor="t" rtlCol="false" tIns="0" lIns="0" bIns="0" rIns="0">
            <a:spAutoFit/>
          </a:bodyPr>
          <a:lstStyle/>
          <a:p>
            <a:pPr algn="ctr">
              <a:lnSpc>
                <a:spcPts val="2860"/>
              </a:lnSpc>
            </a:pPr>
            <a:r>
              <a:rPr lang="en-US" sz="2200">
                <a:solidFill>
                  <a:srgbClr val="000000"/>
                </a:solidFill>
                <a:latin typeface="Glacial Indifference"/>
                <a:ea typeface="Glacial Indifference"/>
                <a:cs typeface="Glacial Indifference"/>
                <a:sym typeface="Glacial Indifference"/>
              </a:rPr>
              <a:t>Make</a:t>
            </a:r>
            <a:r>
              <a:rPr lang="en-US" sz="2200">
                <a:solidFill>
                  <a:srgbClr val="000000"/>
                </a:solidFill>
                <a:latin typeface="Glacial Indifference"/>
                <a:ea typeface="Glacial Indifference"/>
                <a:cs typeface="Glacial Indifference"/>
                <a:sym typeface="Glacial Indifference"/>
              </a:rPr>
              <a:t> abst</a:t>
            </a:r>
            <a:r>
              <a:rPr lang="en-US" sz="2200">
                <a:solidFill>
                  <a:srgbClr val="000000"/>
                </a:solidFill>
                <a:latin typeface="Glacial Indifference"/>
                <a:ea typeface="Glacial Indifference"/>
                <a:cs typeface="Glacial Indifference"/>
                <a:sym typeface="Glacial Indifference"/>
              </a:rPr>
              <a:t>ract opinions or attitudes visible and sp</a:t>
            </a:r>
            <a:r>
              <a:rPr lang="en-US" sz="2200">
                <a:solidFill>
                  <a:srgbClr val="000000"/>
                </a:solidFill>
                <a:latin typeface="Glacial Indifference"/>
                <a:ea typeface="Glacial Indifference"/>
                <a:cs typeface="Glacial Indifference"/>
                <a:sym typeface="Glacial Indifference"/>
              </a:rPr>
              <a:t>a</a:t>
            </a:r>
            <a:r>
              <a:rPr lang="en-US" sz="2200">
                <a:solidFill>
                  <a:srgbClr val="000000"/>
                </a:solidFill>
                <a:latin typeface="Glacial Indifference"/>
                <a:ea typeface="Glacial Indifference"/>
                <a:cs typeface="Glacial Indifference"/>
                <a:sym typeface="Glacial Indifference"/>
              </a:rPr>
              <a:t>rk dialogue</a:t>
            </a:r>
          </a:p>
        </p:txBody>
      </p:sp>
      <p:sp>
        <p:nvSpPr>
          <p:cNvPr name="TextBox 27" id="27"/>
          <p:cNvSpPr txBox="true"/>
          <p:nvPr/>
        </p:nvSpPr>
        <p:spPr>
          <a:xfrm rot="0">
            <a:off x="9381261" y="3755890"/>
            <a:ext cx="8156296" cy="5429885"/>
          </a:xfrm>
          <a:prstGeom prst="rect">
            <a:avLst/>
          </a:prstGeom>
        </p:spPr>
        <p:txBody>
          <a:bodyPr anchor="t" rtlCol="false" tIns="0" lIns="0" bIns="0" rIns="0">
            <a:spAutoFit/>
          </a:bodyPr>
          <a:lstStyle/>
          <a:p>
            <a:pPr algn="l"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Select a statement or que</a:t>
            </a:r>
            <a:r>
              <a:rPr lang="en-US" sz="2200">
                <a:solidFill>
                  <a:srgbClr val="000000"/>
                </a:solidFill>
                <a:latin typeface="Glacial Indifference"/>
                <a:ea typeface="Glacial Indifference"/>
                <a:cs typeface="Glacial Indifference"/>
                <a:sym typeface="Glacial Indifference"/>
              </a:rPr>
              <a:t>s</a:t>
            </a:r>
            <a:r>
              <a:rPr lang="en-US" sz="2200">
                <a:solidFill>
                  <a:srgbClr val="000000"/>
                </a:solidFill>
                <a:latin typeface="Glacial Indifference"/>
                <a:ea typeface="Glacial Indifference"/>
                <a:cs typeface="Glacial Indifference"/>
                <a:sym typeface="Glacial Indifference"/>
              </a:rPr>
              <a:t>tion relevant to yo</a:t>
            </a:r>
            <a:r>
              <a:rPr lang="en-US" sz="2200">
                <a:solidFill>
                  <a:srgbClr val="000000"/>
                </a:solidFill>
                <a:latin typeface="Glacial Indifference"/>
                <a:ea typeface="Glacial Indifference"/>
                <a:cs typeface="Glacial Indifference"/>
                <a:sym typeface="Glacial Indifference"/>
              </a:rPr>
              <a:t>ut</a:t>
            </a:r>
            <a:r>
              <a:rPr lang="en-US" sz="2200">
                <a:solidFill>
                  <a:srgbClr val="000000"/>
                </a:solidFill>
                <a:latin typeface="Glacial Indifference"/>
                <a:ea typeface="Glacial Indifference"/>
                <a:cs typeface="Glacial Indifference"/>
                <a:sym typeface="Glacial Indifference"/>
              </a:rPr>
              <a:t>h</a:t>
            </a:r>
            <a:r>
              <a:rPr lang="en-US" sz="2200">
                <a:solidFill>
                  <a:srgbClr val="000000"/>
                </a:solidFill>
                <a:latin typeface="Glacial Indifference"/>
                <a:ea typeface="Glacial Indifference"/>
                <a:cs typeface="Glacial Indifference"/>
                <a:sym typeface="Glacial Indifference"/>
              </a:rPr>
              <a:t> </a:t>
            </a:r>
            <a:r>
              <a:rPr lang="en-US" sz="2200">
                <a:solidFill>
                  <a:srgbClr val="000000"/>
                </a:solidFill>
                <a:latin typeface="Glacial Indifference"/>
                <a:ea typeface="Glacial Indifference"/>
                <a:cs typeface="Glacial Indifference"/>
                <a:sym typeface="Glacial Indifference"/>
              </a:rPr>
              <a:t>work (</a:t>
            </a:r>
            <a:r>
              <a:rPr lang="en-US" sz="2200">
                <a:solidFill>
                  <a:srgbClr val="000000"/>
                </a:solidFill>
                <a:latin typeface="Glacial Indifference"/>
                <a:ea typeface="Glacial Indifference"/>
                <a:cs typeface="Glacial Indifference"/>
                <a:sym typeface="Glacial Indifference"/>
              </a:rPr>
              <a:t>e.g.</a:t>
            </a:r>
            <a:r>
              <a:rPr lang="en-US" sz="2200">
                <a:solidFill>
                  <a:srgbClr val="000000"/>
                </a:solidFill>
                <a:latin typeface="Glacial Indifference"/>
                <a:ea typeface="Glacial Indifference"/>
                <a:cs typeface="Glacial Indifference"/>
                <a:sym typeface="Glacial Indifference"/>
              </a:rPr>
              <a:t>, “I feel conf</a:t>
            </a:r>
            <a:r>
              <a:rPr lang="en-US" sz="2200">
                <a:solidFill>
                  <a:srgbClr val="000000"/>
                </a:solidFill>
                <a:latin typeface="Glacial Indifference"/>
                <a:ea typeface="Glacial Indifference"/>
                <a:cs typeface="Glacial Indifference"/>
                <a:sym typeface="Glacial Indifference"/>
              </a:rPr>
              <a:t>ident managing a c</a:t>
            </a:r>
            <a:r>
              <a:rPr lang="en-US" sz="2200">
                <a:solidFill>
                  <a:srgbClr val="000000"/>
                </a:solidFill>
                <a:latin typeface="Glacial Indifference"/>
                <a:ea typeface="Glacial Indifference"/>
                <a:cs typeface="Glacial Indifference"/>
                <a:sym typeface="Glacial Indifference"/>
              </a:rPr>
              <a:t>risis situation”).</a:t>
            </a:r>
          </a:p>
          <a:p>
            <a:pPr algn="l"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Place a line on the floor or use tape to indicate a continuum from “strongly disagree” to “strongly agree.”</a:t>
            </a:r>
          </a:p>
          <a:p>
            <a:pPr algn="l"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Ask participants </a:t>
            </a:r>
            <a:r>
              <a:rPr lang="en-US" sz="2200">
                <a:solidFill>
                  <a:srgbClr val="000000"/>
                </a:solidFill>
                <a:latin typeface="Glacial Indifference"/>
                <a:ea typeface="Glacial Indifference"/>
                <a:cs typeface="Glacial Indifference"/>
                <a:sym typeface="Glacial Indifference"/>
              </a:rPr>
              <a:t>to</a:t>
            </a:r>
            <a:r>
              <a:rPr lang="en-US" sz="2200">
                <a:solidFill>
                  <a:srgbClr val="000000"/>
                </a:solidFill>
                <a:latin typeface="Glacial Indifference"/>
                <a:ea typeface="Glacial Indifference"/>
                <a:cs typeface="Glacial Indifference"/>
                <a:sym typeface="Glacial Indifference"/>
              </a:rPr>
              <a:t> physicall</a:t>
            </a:r>
            <a:r>
              <a:rPr lang="en-US" sz="2200">
                <a:solidFill>
                  <a:srgbClr val="000000"/>
                </a:solidFill>
                <a:latin typeface="Glacial Indifference"/>
                <a:ea typeface="Glacial Indifference"/>
                <a:cs typeface="Glacial Indifference"/>
                <a:sym typeface="Glacial Indifference"/>
              </a:rPr>
              <a:t>y</a:t>
            </a:r>
            <a:r>
              <a:rPr lang="en-US" sz="2200">
                <a:solidFill>
                  <a:srgbClr val="000000"/>
                </a:solidFill>
                <a:latin typeface="Glacial Indifference"/>
                <a:ea typeface="Glacial Indifference"/>
                <a:cs typeface="Glacial Indifference"/>
                <a:sym typeface="Glacial Indifference"/>
              </a:rPr>
              <a:t> position themselves along the line according to their stance.</a:t>
            </a:r>
          </a:p>
          <a:p>
            <a:pPr algn="l"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Once positi</a:t>
            </a:r>
            <a:r>
              <a:rPr lang="en-US" sz="2200">
                <a:solidFill>
                  <a:srgbClr val="000000"/>
                </a:solidFill>
                <a:latin typeface="Glacial Indifference"/>
                <a:ea typeface="Glacial Indifference"/>
                <a:cs typeface="Glacial Indifference"/>
                <a:sym typeface="Glacial Indifference"/>
              </a:rPr>
              <a:t>oned, participants discuss in pairs or small groups why they chose that position.</a:t>
            </a:r>
          </a:p>
          <a:p>
            <a:pPr algn="l"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Invite volunteers to share insights with the whole group.</a:t>
            </a:r>
          </a:p>
          <a:p>
            <a:pPr algn="l"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Facilitator reflects on patterns and observations.</a:t>
            </a:r>
          </a:p>
          <a:p>
            <a:pPr algn="l">
              <a:lnSpc>
                <a:spcPts val="2860"/>
              </a:lnSpc>
            </a:pPr>
          </a:p>
          <a:p>
            <a:pPr algn="l">
              <a:lnSpc>
                <a:spcPts val="2860"/>
              </a:lnSpc>
            </a:pPr>
            <a:r>
              <a:rPr lang="en-US" sz="2200">
                <a:solidFill>
                  <a:srgbClr val="000000"/>
                </a:solidFill>
                <a:latin typeface="Glacial Indifference"/>
                <a:ea typeface="Glacial Indifference"/>
                <a:cs typeface="Glacial Indifference"/>
                <a:sym typeface="Glacial Indifference"/>
              </a:rPr>
              <a:t>Adaptation Tips: Use statements of varying complexity for beginners or advanced groups; can be done indoors or outdoors.</a:t>
            </a:r>
          </a:p>
          <a:p>
            <a:pPr algn="l">
              <a:lnSpc>
                <a:spcPts val="2860"/>
              </a:lnSpc>
            </a:pPr>
          </a:p>
          <a:p>
            <a:pPr algn="r">
              <a:lnSpc>
                <a:spcPts val="2860"/>
              </a:lnSpc>
            </a:pPr>
          </a:p>
        </p:txBody>
      </p:sp>
      <p:sp>
        <p:nvSpPr>
          <p:cNvPr name="TextBox 28" id="28"/>
          <p:cNvSpPr txBox="true"/>
          <p:nvPr/>
        </p:nvSpPr>
        <p:spPr>
          <a:xfrm rot="0">
            <a:off x="8288061" y="676141"/>
            <a:ext cx="9249497" cy="1222374"/>
          </a:xfrm>
          <a:prstGeom prst="rect">
            <a:avLst/>
          </a:prstGeom>
        </p:spPr>
        <p:txBody>
          <a:bodyPr anchor="t" rtlCol="false" tIns="0" lIns="0" bIns="0" rIns="0">
            <a:spAutoFit/>
          </a:bodyPr>
          <a:lstStyle/>
          <a:p>
            <a:pPr algn="ctr" marL="2158995" indent="-1079497" lvl="1">
              <a:lnSpc>
                <a:spcPts val="8899"/>
              </a:lnSpc>
              <a:buFont typeface="Arial"/>
              <a:buChar char="•"/>
            </a:pPr>
            <a:r>
              <a:rPr lang="en-US" sz="9999">
                <a:solidFill>
                  <a:srgbClr val="000000"/>
                </a:solidFill>
                <a:latin typeface="Bellaboo"/>
                <a:ea typeface="Bellaboo"/>
                <a:cs typeface="Bellaboo"/>
                <a:sym typeface="Bellaboo"/>
              </a:rPr>
              <a:t>Human Barometer</a:t>
            </a:r>
          </a:p>
        </p:txBody>
      </p:sp>
      <p:sp>
        <p:nvSpPr>
          <p:cNvPr name="TextBox 29" id="29"/>
          <p:cNvSpPr txBox="true"/>
          <p:nvPr/>
        </p:nvSpPr>
        <p:spPr>
          <a:xfrm rot="0">
            <a:off x="1028563" y="571076"/>
            <a:ext cx="8903818" cy="1896618"/>
          </a:xfrm>
          <a:prstGeom prst="rect">
            <a:avLst/>
          </a:prstGeom>
        </p:spPr>
        <p:txBody>
          <a:bodyPr anchor="t" rtlCol="false" tIns="0" lIns="0" bIns="0" rIns="0">
            <a:spAutoFit/>
          </a:bodyPr>
          <a:lstStyle/>
          <a:p>
            <a:pPr algn="l">
              <a:lnSpc>
                <a:spcPts val="7581"/>
              </a:lnSpc>
            </a:pPr>
            <a:r>
              <a:rPr lang="en-US" b="true" sz="5700">
                <a:solidFill>
                  <a:srgbClr val="000000"/>
                </a:solidFill>
                <a:latin typeface="Glacial Indifference Bold"/>
                <a:ea typeface="Glacial Indifference Bold"/>
                <a:cs typeface="Glacial Indifference Bold"/>
                <a:sym typeface="Glacial Indifference Bold"/>
              </a:rPr>
              <a:t>2. TEAM-BUILDING EXERCISES</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AF8EE"/>
        </a:solidFill>
      </p:bgPr>
    </p:bg>
    <p:spTree>
      <p:nvGrpSpPr>
        <p:cNvPr id="1" name=""/>
        <p:cNvGrpSpPr/>
        <p:nvPr/>
      </p:nvGrpSpPr>
      <p:grpSpPr>
        <a:xfrm>
          <a:off x="0" y="0"/>
          <a:ext cx="0" cy="0"/>
          <a:chOff x="0" y="0"/>
          <a:chExt cx="0" cy="0"/>
        </a:xfrm>
      </p:grpSpPr>
      <p:grpSp>
        <p:nvGrpSpPr>
          <p:cNvPr name="Group 2" id="2"/>
          <p:cNvGrpSpPr/>
          <p:nvPr/>
        </p:nvGrpSpPr>
        <p:grpSpPr>
          <a:xfrm rot="0">
            <a:off x="1028563" y="2753607"/>
            <a:ext cx="5960858" cy="745107"/>
            <a:chOff x="0" y="0"/>
            <a:chExt cx="7947810" cy="993476"/>
          </a:xfrm>
        </p:grpSpPr>
        <p:grpSp>
          <p:nvGrpSpPr>
            <p:cNvPr name="Group 3" id="3"/>
            <p:cNvGrpSpPr/>
            <p:nvPr/>
          </p:nvGrpSpPr>
          <p:grpSpPr>
            <a:xfrm rot="0">
              <a:off x="0" y="0"/>
              <a:ext cx="7947810" cy="993476"/>
              <a:chOff x="0" y="0"/>
              <a:chExt cx="2006914" cy="250864"/>
            </a:xfrm>
          </p:grpSpPr>
          <p:sp>
            <p:nvSpPr>
              <p:cNvPr name="Freeform 4" id="4"/>
              <p:cNvSpPr/>
              <p:nvPr/>
            </p:nvSpPr>
            <p:spPr>
              <a:xfrm flipH="false" flipV="false" rot="0">
                <a:off x="0" y="0"/>
                <a:ext cx="2006914" cy="250864"/>
              </a:xfrm>
              <a:custGeom>
                <a:avLst/>
                <a:gdLst/>
                <a:ahLst/>
                <a:cxnLst/>
                <a:rect r="r" b="b" t="t" l="l"/>
                <a:pathLst>
                  <a:path h="250864" w="2006914">
                    <a:moveTo>
                      <a:pt x="51816" y="0"/>
                    </a:moveTo>
                    <a:lnTo>
                      <a:pt x="1955098" y="0"/>
                    </a:lnTo>
                    <a:cubicBezTo>
                      <a:pt x="1983715" y="0"/>
                      <a:pt x="2006914" y="23199"/>
                      <a:pt x="2006914" y="51816"/>
                    </a:cubicBezTo>
                    <a:lnTo>
                      <a:pt x="2006914" y="199048"/>
                    </a:lnTo>
                    <a:cubicBezTo>
                      <a:pt x="2006914" y="212791"/>
                      <a:pt x="2001454" y="225970"/>
                      <a:pt x="1991737" y="235688"/>
                    </a:cubicBezTo>
                    <a:cubicBezTo>
                      <a:pt x="1982020" y="245405"/>
                      <a:pt x="1968840" y="250864"/>
                      <a:pt x="1955098" y="250864"/>
                    </a:cubicBezTo>
                    <a:lnTo>
                      <a:pt x="51816" y="250864"/>
                    </a:lnTo>
                    <a:cubicBezTo>
                      <a:pt x="38074" y="250864"/>
                      <a:pt x="24894" y="245405"/>
                      <a:pt x="15177" y="235688"/>
                    </a:cubicBezTo>
                    <a:cubicBezTo>
                      <a:pt x="5459" y="225970"/>
                      <a:pt x="0" y="212791"/>
                      <a:pt x="0" y="199048"/>
                    </a:cubicBezTo>
                    <a:lnTo>
                      <a:pt x="0" y="51816"/>
                    </a:lnTo>
                    <a:cubicBezTo>
                      <a:pt x="0" y="23199"/>
                      <a:pt x="23199" y="0"/>
                      <a:pt x="51816" y="0"/>
                    </a:cubicBezTo>
                    <a:close/>
                  </a:path>
                </a:pathLst>
              </a:custGeom>
              <a:solidFill>
                <a:srgbClr val="66CF7B"/>
              </a:solidFill>
            </p:spPr>
          </p:sp>
          <p:sp>
            <p:nvSpPr>
              <p:cNvPr name="TextBox 5" id="5"/>
              <p:cNvSpPr txBox="true"/>
              <p:nvPr/>
            </p:nvSpPr>
            <p:spPr>
              <a:xfrm>
                <a:off x="0" y="-19050"/>
                <a:ext cx="2006914" cy="269914"/>
              </a:xfrm>
              <a:prstGeom prst="rect">
                <a:avLst/>
              </a:prstGeom>
            </p:spPr>
            <p:txBody>
              <a:bodyPr anchor="ctr" rtlCol="false" tIns="50800" lIns="50800" bIns="50800" rIns="50800"/>
              <a:lstStyle/>
              <a:p>
                <a:pPr algn="ctr">
                  <a:lnSpc>
                    <a:spcPts val="3250"/>
                  </a:lnSpc>
                </a:pPr>
              </a:p>
            </p:txBody>
          </p:sp>
        </p:grpSp>
        <p:sp>
          <p:nvSpPr>
            <p:cNvPr name="TextBox 6" id="6"/>
            <p:cNvSpPr txBox="true"/>
            <p:nvPr/>
          </p:nvSpPr>
          <p:spPr>
            <a:xfrm rot="0">
              <a:off x="0" y="174268"/>
              <a:ext cx="7947810" cy="635415"/>
            </a:xfrm>
            <a:prstGeom prst="rect">
              <a:avLst/>
            </a:prstGeom>
          </p:spPr>
          <p:txBody>
            <a:bodyPr anchor="t" rtlCol="false" tIns="0" lIns="0" bIns="0" rIns="0">
              <a:spAutoFit/>
            </a:bodyPr>
            <a:lstStyle/>
            <a:p>
              <a:pPr algn="ctr" marL="0" indent="0" lvl="0">
                <a:lnSpc>
                  <a:spcPts val="3754"/>
                </a:lnSpc>
                <a:spcBef>
                  <a:spcPct val="0"/>
                </a:spcBef>
              </a:pPr>
              <a:r>
                <a:rPr lang="en-US" b="true" sz="3129">
                  <a:solidFill>
                    <a:srgbClr val="000000"/>
                  </a:solidFill>
                  <a:latin typeface="Glacial Indifference Bold"/>
                  <a:ea typeface="Glacial Indifference Bold"/>
                  <a:cs typeface="Glacial Indifference Bold"/>
                  <a:sym typeface="Glacial Indifference Bold"/>
                </a:rPr>
                <a:t>PURPOSE</a:t>
              </a:r>
            </a:p>
          </p:txBody>
        </p:sp>
      </p:grpSp>
      <p:grpSp>
        <p:nvGrpSpPr>
          <p:cNvPr name="Group 7" id="7"/>
          <p:cNvGrpSpPr/>
          <p:nvPr/>
        </p:nvGrpSpPr>
        <p:grpSpPr>
          <a:xfrm rot="0">
            <a:off x="9639105" y="2753607"/>
            <a:ext cx="5960858" cy="745107"/>
            <a:chOff x="0" y="0"/>
            <a:chExt cx="7947810" cy="993476"/>
          </a:xfrm>
        </p:grpSpPr>
        <p:grpSp>
          <p:nvGrpSpPr>
            <p:cNvPr name="Group 8" id="8"/>
            <p:cNvGrpSpPr/>
            <p:nvPr/>
          </p:nvGrpSpPr>
          <p:grpSpPr>
            <a:xfrm rot="0">
              <a:off x="0" y="0"/>
              <a:ext cx="7947810" cy="993476"/>
              <a:chOff x="0" y="0"/>
              <a:chExt cx="2006914" cy="250864"/>
            </a:xfrm>
          </p:grpSpPr>
          <p:sp>
            <p:nvSpPr>
              <p:cNvPr name="Freeform 9" id="9"/>
              <p:cNvSpPr/>
              <p:nvPr/>
            </p:nvSpPr>
            <p:spPr>
              <a:xfrm flipH="false" flipV="false" rot="0">
                <a:off x="0" y="0"/>
                <a:ext cx="2006914" cy="250864"/>
              </a:xfrm>
              <a:custGeom>
                <a:avLst/>
                <a:gdLst/>
                <a:ahLst/>
                <a:cxnLst/>
                <a:rect r="r" b="b" t="t" l="l"/>
                <a:pathLst>
                  <a:path h="250864" w="2006914">
                    <a:moveTo>
                      <a:pt x="51816" y="0"/>
                    </a:moveTo>
                    <a:lnTo>
                      <a:pt x="1955098" y="0"/>
                    </a:lnTo>
                    <a:cubicBezTo>
                      <a:pt x="1983715" y="0"/>
                      <a:pt x="2006914" y="23199"/>
                      <a:pt x="2006914" y="51816"/>
                    </a:cubicBezTo>
                    <a:lnTo>
                      <a:pt x="2006914" y="199048"/>
                    </a:lnTo>
                    <a:cubicBezTo>
                      <a:pt x="2006914" y="212791"/>
                      <a:pt x="2001454" y="225970"/>
                      <a:pt x="1991737" y="235688"/>
                    </a:cubicBezTo>
                    <a:cubicBezTo>
                      <a:pt x="1982020" y="245405"/>
                      <a:pt x="1968840" y="250864"/>
                      <a:pt x="1955098" y="250864"/>
                    </a:cubicBezTo>
                    <a:lnTo>
                      <a:pt x="51816" y="250864"/>
                    </a:lnTo>
                    <a:cubicBezTo>
                      <a:pt x="38074" y="250864"/>
                      <a:pt x="24894" y="245405"/>
                      <a:pt x="15177" y="235688"/>
                    </a:cubicBezTo>
                    <a:cubicBezTo>
                      <a:pt x="5459" y="225970"/>
                      <a:pt x="0" y="212791"/>
                      <a:pt x="0" y="199048"/>
                    </a:cubicBezTo>
                    <a:lnTo>
                      <a:pt x="0" y="51816"/>
                    </a:lnTo>
                    <a:cubicBezTo>
                      <a:pt x="0" y="23199"/>
                      <a:pt x="23199" y="0"/>
                      <a:pt x="51816" y="0"/>
                    </a:cubicBezTo>
                    <a:close/>
                  </a:path>
                </a:pathLst>
              </a:custGeom>
              <a:solidFill>
                <a:srgbClr val="66CF7B"/>
              </a:solidFill>
            </p:spPr>
          </p:sp>
          <p:sp>
            <p:nvSpPr>
              <p:cNvPr name="TextBox 10" id="10"/>
              <p:cNvSpPr txBox="true"/>
              <p:nvPr/>
            </p:nvSpPr>
            <p:spPr>
              <a:xfrm>
                <a:off x="0" y="-28575"/>
                <a:ext cx="2006914" cy="279439"/>
              </a:xfrm>
              <a:prstGeom prst="rect">
                <a:avLst/>
              </a:prstGeom>
            </p:spPr>
            <p:txBody>
              <a:bodyPr anchor="ctr" rtlCol="false" tIns="50800" lIns="50800" bIns="50800" rIns="50800"/>
              <a:lstStyle/>
              <a:p>
                <a:pPr algn="ctr">
                  <a:lnSpc>
                    <a:spcPts val="3249"/>
                  </a:lnSpc>
                </a:pPr>
              </a:p>
            </p:txBody>
          </p:sp>
        </p:grpSp>
        <p:sp>
          <p:nvSpPr>
            <p:cNvPr name="TextBox 11" id="11"/>
            <p:cNvSpPr txBox="true"/>
            <p:nvPr/>
          </p:nvSpPr>
          <p:spPr>
            <a:xfrm rot="0">
              <a:off x="0" y="174268"/>
              <a:ext cx="7947810" cy="635415"/>
            </a:xfrm>
            <a:prstGeom prst="rect">
              <a:avLst/>
            </a:prstGeom>
          </p:spPr>
          <p:txBody>
            <a:bodyPr anchor="t" rtlCol="false" tIns="0" lIns="0" bIns="0" rIns="0">
              <a:spAutoFit/>
            </a:bodyPr>
            <a:lstStyle/>
            <a:p>
              <a:pPr algn="ctr" marL="0" indent="0" lvl="0">
                <a:lnSpc>
                  <a:spcPts val="3754"/>
                </a:lnSpc>
                <a:spcBef>
                  <a:spcPct val="0"/>
                </a:spcBef>
              </a:pPr>
              <a:r>
                <a:rPr lang="en-US" b="true" sz="3129">
                  <a:solidFill>
                    <a:srgbClr val="000000"/>
                  </a:solidFill>
                  <a:latin typeface="Glacial Indifference Bold"/>
                  <a:ea typeface="Glacial Indifference Bold"/>
                  <a:cs typeface="Glacial Indifference Bold"/>
                  <a:sym typeface="Glacial Indifference Bold"/>
                </a:rPr>
                <a:t>STEP-BY-STEP</a:t>
              </a:r>
            </a:p>
          </p:txBody>
        </p:sp>
      </p:grpSp>
      <p:grpSp>
        <p:nvGrpSpPr>
          <p:cNvPr name="Group 12" id="12"/>
          <p:cNvGrpSpPr/>
          <p:nvPr/>
        </p:nvGrpSpPr>
        <p:grpSpPr>
          <a:xfrm rot="0">
            <a:off x="1028563" y="5124870"/>
            <a:ext cx="5960858" cy="745107"/>
            <a:chOff x="0" y="0"/>
            <a:chExt cx="7947810" cy="993476"/>
          </a:xfrm>
        </p:grpSpPr>
        <p:grpSp>
          <p:nvGrpSpPr>
            <p:cNvPr name="Group 13" id="13"/>
            <p:cNvGrpSpPr/>
            <p:nvPr/>
          </p:nvGrpSpPr>
          <p:grpSpPr>
            <a:xfrm rot="0">
              <a:off x="0" y="0"/>
              <a:ext cx="7947810" cy="993476"/>
              <a:chOff x="0" y="0"/>
              <a:chExt cx="2006914" cy="250864"/>
            </a:xfrm>
          </p:grpSpPr>
          <p:sp>
            <p:nvSpPr>
              <p:cNvPr name="Freeform 14" id="14"/>
              <p:cNvSpPr/>
              <p:nvPr/>
            </p:nvSpPr>
            <p:spPr>
              <a:xfrm flipH="false" flipV="false" rot="0">
                <a:off x="0" y="0"/>
                <a:ext cx="2006914" cy="250864"/>
              </a:xfrm>
              <a:custGeom>
                <a:avLst/>
                <a:gdLst/>
                <a:ahLst/>
                <a:cxnLst/>
                <a:rect r="r" b="b" t="t" l="l"/>
                <a:pathLst>
                  <a:path h="250864" w="2006914">
                    <a:moveTo>
                      <a:pt x="51816" y="0"/>
                    </a:moveTo>
                    <a:lnTo>
                      <a:pt x="1955098" y="0"/>
                    </a:lnTo>
                    <a:cubicBezTo>
                      <a:pt x="1983715" y="0"/>
                      <a:pt x="2006914" y="23199"/>
                      <a:pt x="2006914" y="51816"/>
                    </a:cubicBezTo>
                    <a:lnTo>
                      <a:pt x="2006914" y="199048"/>
                    </a:lnTo>
                    <a:cubicBezTo>
                      <a:pt x="2006914" y="212791"/>
                      <a:pt x="2001454" y="225970"/>
                      <a:pt x="1991737" y="235688"/>
                    </a:cubicBezTo>
                    <a:cubicBezTo>
                      <a:pt x="1982020" y="245405"/>
                      <a:pt x="1968840" y="250864"/>
                      <a:pt x="1955098" y="250864"/>
                    </a:cubicBezTo>
                    <a:lnTo>
                      <a:pt x="51816" y="250864"/>
                    </a:lnTo>
                    <a:cubicBezTo>
                      <a:pt x="38074" y="250864"/>
                      <a:pt x="24894" y="245405"/>
                      <a:pt x="15177" y="235688"/>
                    </a:cubicBezTo>
                    <a:cubicBezTo>
                      <a:pt x="5459" y="225970"/>
                      <a:pt x="0" y="212791"/>
                      <a:pt x="0" y="199048"/>
                    </a:cubicBezTo>
                    <a:lnTo>
                      <a:pt x="0" y="51816"/>
                    </a:lnTo>
                    <a:cubicBezTo>
                      <a:pt x="0" y="23199"/>
                      <a:pt x="23199" y="0"/>
                      <a:pt x="51816" y="0"/>
                    </a:cubicBezTo>
                    <a:close/>
                  </a:path>
                </a:pathLst>
              </a:custGeom>
              <a:solidFill>
                <a:srgbClr val="66CF7B"/>
              </a:solidFill>
            </p:spPr>
          </p:sp>
          <p:sp>
            <p:nvSpPr>
              <p:cNvPr name="TextBox 15" id="15"/>
              <p:cNvSpPr txBox="true"/>
              <p:nvPr/>
            </p:nvSpPr>
            <p:spPr>
              <a:xfrm>
                <a:off x="0" y="-28575"/>
                <a:ext cx="2006914" cy="279439"/>
              </a:xfrm>
              <a:prstGeom prst="rect">
                <a:avLst/>
              </a:prstGeom>
            </p:spPr>
            <p:txBody>
              <a:bodyPr anchor="ctr" rtlCol="false" tIns="50800" lIns="50800" bIns="50800" rIns="50800"/>
              <a:lstStyle/>
              <a:p>
                <a:pPr algn="ctr">
                  <a:lnSpc>
                    <a:spcPts val="3249"/>
                  </a:lnSpc>
                </a:pPr>
              </a:p>
            </p:txBody>
          </p:sp>
        </p:grpSp>
        <p:sp>
          <p:nvSpPr>
            <p:cNvPr name="TextBox 16" id="16"/>
            <p:cNvSpPr txBox="true"/>
            <p:nvPr/>
          </p:nvSpPr>
          <p:spPr>
            <a:xfrm rot="0">
              <a:off x="0" y="174268"/>
              <a:ext cx="7947810" cy="635415"/>
            </a:xfrm>
            <a:prstGeom prst="rect">
              <a:avLst/>
            </a:prstGeom>
          </p:spPr>
          <p:txBody>
            <a:bodyPr anchor="t" rtlCol="false" tIns="0" lIns="0" bIns="0" rIns="0">
              <a:spAutoFit/>
            </a:bodyPr>
            <a:lstStyle/>
            <a:p>
              <a:pPr algn="ctr" marL="0" indent="0" lvl="0">
                <a:lnSpc>
                  <a:spcPts val="3754"/>
                </a:lnSpc>
                <a:spcBef>
                  <a:spcPct val="0"/>
                </a:spcBef>
              </a:pPr>
              <a:r>
                <a:rPr lang="en-US" b="true" sz="3129">
                  <a:solidFill>
                    <a:srgbClr val="000000"/>
                  </a:solidFill>
                  <a:latin typeface="Glacial Indifference Bold"/>
                  <a:ea typeface="Glacial Indifference Bold"/>
                  <a:cs typeface="Glacial Indifference Bold"/>
                  <a:sym typeface="Glacial Indifference Bold"/>
                </a:rPr>
                <a:t>RESOURCES</a:t>
              </a:r>
            </a:p>
          </p:txBody>
        </p:sp>
      </p:grpSp>
      <p:sp>
        <p:nvSpPr>
          <p:cNvPr name="TextBox 17" id="17"/>
          <p:cNvSpPr txBox="true"/>
          <p:nvPr/>
        </p:nvSpPr>
        <p:spPr>
          <a:xfrm rot="0">
            <a:off x="198991" y="6231172"/>
            <a:ext cx="7620000" cy="724535"/>
          </a:xfrm>
          <a:prstGeom prst="rect">
            <a:avLst/>
          </a:prstGeom>
        </p:spPr>
        <p:txBody>
          <a:bodyPr anchor="t" rtlCol="false" tIns="0" lIns="0" bIns="0" rIns="0">
            <a:spAutoFit/>
          </a:bodyPr>
          <a:lstStyle/>
          <a:p>
            <a:pPr algn="ctr">
              <a:lnSpc>
                <a:spcPts val="2860"/>
              </a:lnSpc>
            </a:pPr>
            <a:r>
              <a:rPr lang="en-US" sz="2200">
                <a:solidFill>
                  <a:srgbClr val="000000"/>
                </a:solidFill>
                <a:latin typeface="Glacial Indifference"/>
                <a:ea typeface="Glacial Indifference"/>
                <a:cs typeface="Glacial Indifference"/>
                <a:sym typeface="Glacial Indifference"/>
              </a:rPr>
              <a:t>Tools to make visible lines or circles with comfort zones</a:t>
            </a:r>
          </a:p>
          <a:p>
            <a:pPr algn="ctr">
              <a:lnSpc>
                <a:spcPts val="2860"/>
              </a:lnSpc>
            </a:pPr>
            <a:r>
              <a:rPr lang="en-US" sz="2200">
                <a:solidFill>
                  <a:srgbClr val="000000"/>
                </a:solidFill>
                <a:latin typeface="Glacial Indifference"/>
                <a:ea typeface="Glacial Indifference"/>
                <a:cs typeface="Glacial Indifference"/>
                <a:sym typeface="Glacial Indifference"/>
              </a:rPr>
              <a:t>Duration: 20–30 minutes</a:t>
            </a:r>
          </a:p>
        </p:txBody>
      </p:sp>
      <p:sp>
        <p:nvSpPr>
          <p:cNvPr name="TextBox 18" id="18"/>
          <p:cNvSpPr txBox="true"/>
          <p:nvPr/>
        </p:nvSpPr>
        <p:spPr>
          <a:xfrm rot="0">
            <a:off x="424564" y="8347759"/>
            <a:ext cx="7620000" cy="1086485"/>
          </a:xfrm>
          <a:prstGeom prst="rect">
            <a:avLst/>
          </a:prstGeom>
        </p:spPr>
        <p:txBody>
          <a:bodyPr anchor="t" rtlCol="false" tIns="0" lIns="0" bIns="0" rIns="0">
            <a:spAutoFit/>
          </a:bodyPr>
          <a:lstStyle/>
          <a:p>
            <a:pPr algn="ctr">
              <a:lnSpc>
                <a:spcPts val="2860"/>
              </a:lnSpc>
            </a:pPr>
            <a:r>
              <a:rPr lang="en-US" sz="2200">
                <a:solidFill>
                  <a:srgbClr val="000000"/>
                </a:solidFill>
                <a:latin typeface="Glacial Indifference"/>
                <a:ea typeface="Glacial Indifference"/>
                <a:cs typeface="Glacial Indifference"/>
                <a:sym typeface="Glacial Indifference"/>
              </a:rPr>
              <a:t>P</a:t>
            </a:r>
            <a:r>
              <a:rPr lang="en-US" sz="2200">
                <a:solidFill>
                  <a:srgbClr val="000000"/>
                </a:solidFill>
                <a:latin typeface="Glacial Indifference"/>
                <a:ea typeface="Glacial Indifference"/>
                <a:cs typeface="Glacial Indifference"/>
                <a:sym typeface="Glacial Indifference"/>
              </a:rPr>
              <a:t>ar</a:t>
            </a:r>
            <a:r>
              <a:rPr lang="en-US" sz="2200">
                <a:solidFill>
                  <a:srgbClr val="000000"/>
                </a:solidFill>
                <a:latin typeface="Glacial Indifference"/>
                <a:ea typeface="Glacial Indifference"/>
                <a:cs typeface="Glacial Indifference"/>
                <a:sym typeface="Glacial Indifference"/>
              </a:rPr>
              <a:t>tic</a:t>
            </a:r>
            <a:r>
              <a:rPr lang="en-US" sz="2200">
                <a:solidFill>
                  <a:srgbClr val="000000"/>
                </a:solidFill>
                <a:latin typeface="Glacial Indifference"/>
                <a:ea typeface="Glacial Indifference"/>
                <a:cs typeface="Glacial Indifference"/>
                <a:sym typeface="Glacial Indifference"/>
              </a:rPr>
              <a:t>i</a:t>
            </a:r>
            <a:r>
              <a:rPr lang="en-US" sz="2200">
                <a:solidFill>
                  <a:srgbClr val="000000"/>
                </a:solidFill>
                <a:latin typeface="Glacial Indifference"/>
                <a:ea typeface="Glacial Indifference"/>
                <a:cs typeface="Glacial Indifference"/>
                <a:sym typeface="Glacial Indifference"/>
              </a:rPr>
              <a:t>p</a:t>
            </a:r>
            <a:r>
              <a:rPr lang="en-US" sz="2200">
                <a:solidFill>
                  <a:srgbClr val="000000"/>
                </a:solidFill>
                <a:latin typeface="Glacial Indifference"/>
                <a:ea typeface="Glacial Indifference"/>
                <a:cs typeface="Glacial Indifference"/>
                <a:sym typeface="Glacial Indifference"/>
              </a:rPr>
              <a:t>an</a:t>
            </a:r>
            <a:r>
              <a:rPr lang="en-US" sz="2200">
                <a:solidFill>
                  <a:srgbClr val="000000"/>
                </a:solidFill>
                <a:latin typeface="Glacial Indifference"/>
                <a:ea typeface="Glacial Indifference"/>
                <a:cs typeface="Glacial Indifference"/>
                <a:sym typeface="Glacial Indifference"/>
              </a:rPr>
              <a:t>ts gain insight into personal boundaries, build resilience, and develop coping strategies</a:t>
            </a:r>
          </a:p>
          <a:p>
            <a:pPr algn="ctr">
              <a:lnSpc>
                <a:spcPts val="2860"/>
              </a:lnSpc>
            </a:pPr>
          </a:p>
        </p:txBody>
      </p:sp>
      <p:sp>
        <p:nvSpPr>
          <p:cNvPr name="TextBox 19" id="19"/>
          <p:cNvSpPr txBox="true"/>
          <p:nvPr/>
        </p:nvSpPr>
        <p:spPr>
          <a:xfrm rot="0">
            <a:off x="198991" y="3891176"/>
            <a:ext cx="7620000" cy="1448435"/>
          </a:xfrm>
          <a:prstGeom prst="rect">
            <a:avLst/>
          </a:prstGeom>
        </p:spPr>
        <p:txBody>
          <a:bodyPr anchor="t" rtlCol="false" tIns="0" lIns="0" bIns="0" rIns="0">
            <a:spAutoFit/>
          </a:bodyPr>
          <a:lstStyle/>
          <a:p>
            <a:pPr algn="ctr">
              <a:lnSpc>
                <a:spcPts val="2860"/>
              </a:lnSpc>
            </a:pPr>
            <a:r>
              <a:rPr lang="en-US" sz="2200">
                <a:solidFill>
                  <a:srgbClr val="000000"/>
                </a:solidFill>
                <a:latin typeface="Glacial Indifference"/>
                <a:ea typeface="Glacial Indifference"/>
                <a:cs typeface="Glacial Indifference"/>
                <a:sym typeface="Glacial Indifference"/>
              </a:rPr>
              <a:t>Raise</a:t>
            </a:r>
            <a:r>
              <a:rPr lang="en-US" sz="2200">
                <a:solidFill>
                  <a:srgbClr val="000000"/>
                </a:solidFill>
                <a:latin typeface="Glacial Indifference"/>
                <a:ea typeface="Glacial Indifference"/>
                <a:cs typeface="Glacial Indifference"/>
                <a:sym typeface="Glacial Indifference"/>
              </a:rPr>
              <a:t> self-awareness </a:t>
            </a:r>
            <a:r>
              <a:rPr lang="en-US" sz="2200">
                <a:solidFill>
                  <a:srgbClr val="000000"/>
                </a:solidFill>
                <a:latin typeface="Glacial Indifference"/>
                <a:ea typeface="Glacial Indifference"/>
                <a:cs typeface="Glacial Indifference"/>
                <a:sym typeface="Glacial Indifference"/>
              </a:rPr>
              <a:t>about individual comfort with challenging scenarios and build resilience</a:t>
            </a:r>
          </a:p>
          <a:p>
            <a:pPr algn="ctr">
              <a:lnSpc>
                <a:spcPts val="2860"/>
              </a:lnSpc>
            </a:pPr>
          </a:p>
          <a:p>
            <a:pPr algn="ctr">
              <a:lnSpc>
                <a:spcPts val="2860"/>
              </a:lnSpc>
            </a:pPr>
          </a:p>
        </p:txBody>
      </p:sp>
      <p:sp>
        <p:nvSpPr>
          <p:cNvPr name="TextBox 20" id="20"/>
          <p:cNvSpPr txBox="true"/>
          <p:nvPr/>
        </p:nvSpPr>
        <p:spPr>
          <a:xfrm rot="0">
            <a:off x="8288061" y="3755890"/>
            <a:ext cx="9249497" cy="4344035"/>
          </a:xfrm>
          <a:prstGeom prst="rect">
            <a:avLst/>
          </a:prstGeom>
        </p:spPr>
        <p:txBody>
          <a:bodyPr anchor="t" rtlCol="false" tIns="0" lIns="0" bIns="0" rIns="0">
            <a:spAutoFit/>
          </a:bodyPr>
          <a:lstStyle/>
          <a:p>
            <a:pPr algn="just"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Prepare a set of challenging yo</a:t>
            </a:r>
            <a:r>
              <a:rPr lang="en-US" sz="2200">
                <a:solidFill>
                  <a:srgbClr val="000000"/>
                </a:solidFill>
                <a:latin typeface="Glacial Indifference"/>
                <a:ea typeface="Glacial Indifference"/>
                <a:cs typeface="Glacial Indifference"/>
                <a:sym typeface="Glacial Indifference"/>
              </a:rPr>
              <a:t>ut</a:t>
            </a:r>
            <a:r>
              <a:rPr lang="en-US" sz="2200">
                <a:solidFill>
                  <a:srgbClr val="000000"/>
                </a:solidFill>
                <a:latin typeface="Glacial Indifference"/>
                <a:ea typeface="Glacial Indifference"/>
                <a:cs typeface="Glacial Indifference"/>
                <a:sym typeface="Glacial Indifference"/>
              </a:rPr>
              <a:t>h</a:t>
            </a:r>
            <a:r>
              <a:rPr lang="en-US" sz="2200">
                <a:solidFill>
                  <a:srgbClr val="000000"/>
                </a:solidFill>
                <a:latin typeface="Glacial Indifference"/>
                <a:ea typeface="Glacial Indifference"/>
                <a:cs typeface="Glacial Indifference"/>
                <a:sym typeface="Glacial Indifference"/>
              </a:rPr>
              <a:t> </a:t>
            </a:r>
            <a:r>
              <a:rPr lang="en-US" sz="2200">
                <a:solidFill>
                  <a:srgbClr val="000000"/>
                </a:solidFill>
                <a:latin typeface="Glacial Indifference"/>
                <a:ea typeface="Glacial Indifference"/>
                <a:cs typeface="Glacial Indifference"/>
                <a:sym typeface="Glacial Indifference"/>
              </a:rPr>
              <a:t>work situations (</a:t>
            </a:r>
            <a:r>
              <a:rPr lang="en-US" sz="2200">
                <a:solidFill>
                  <a:srgbClr val="000000"/>
                </a:solidFill>
                <a:latin typeface="Glacial Indifference"/>
                <a:ea typeface="Glacial Indifference"/>
                <a:cs typeface="Glacial Indifference"/>
                <a:sym typeface="Glacial Indifference"/>
              </a:rPr>
              <a:t>e.g.</a:t>
            </a:r>
            <a:r>
              <a:rPr lang="en-US" sz="2200">
                <a:solidFill>
                  <a:srgbClr val="000000"/>
                </a:solidFill>
                <a:latin typeface="Glacial Indifference"/>
                <a:ea typeface="Glacial Indifference"/>
                <a:cs typeface="Glacial Indifference"/>
                <a:sym typeface="Glacial Indifference"/>
              </a:rPr>
              <a:t>, approaching distressed you</a:t>
            </a:r>
            <a:r>
              <a:rPr lang="en-US" sz="2200">
                <a:solidFill>
                  <a:srgbClr val="000000"/>
                </a:solidFill>
                <a:latin typeface="Glacial Indifference"/>
                <a:ea typeface="Glacial Indifference"/>
                <a:cs typeface="Glacial Indifference"/>
                <a:sym typeface="Glacial Indifference"/>
              </a:rPr>
              <a:t>th, d</a:t>
            </a:r>
            <a:r>
              <a:rPr lang="en-US" sz="2200">
                <a:solidFill>
                  <a:srgbClr val="000000"/>
                </a:solidFill>
                <a:latin typeface="Glacial Indifference"/>
                <a:ea typeface="Glacial Indifference"/>
                <a:cs typeface="Glacial Indifference"/>
                <a:sym typeface="Glacial Indifference"/>
              </a:rPr>
              <a:t>iscussing mental health, handling conflict).</a:t>
            </a:r>
          </a:p>
          <a:p>
            <a:pPr algn="just"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Participants indicate their comfort level using a scale (physicall</a:t>
            </a:r>
            <a:r>
              <a:rPr lang="en-US" sz="2200">
                <a:solidFill>
                  <a:srgbClr val="000000"/>
                </a:solidFill>
                <a:latin typeface="Glacial Indifference"/>
                <a:ea typeface="Glacial Indifference"/>
                <a:cs typeface="Glacial Indifference"/>
                <a:sym typeface="Glacial Indifference"/>
              </a:rPr>
              <a:t>y</a:t>
            </a:r>
            <a:r>
              <a:rPr lang="en-US" sz="2200">
                <a:solidFill>
                  <a:srgbClr val="000000"/>
                </a:solidFill>
                <a:latin typeface="Glacial Indifference"/>
                <a:ea typeface="Glacial Indifference"/>
                <a:cs typeface="Glacial Indifference"/>
                <a:sym typeface="Glacial Indifference"/>
              </a:rPr>
              <a:t> moving on a line or using cards from “very uncomfortable” to “very comfortable”).</a:t>
            </a:r>
          </a:p>
          <a:p>
            <a:pPr algn="just"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Encourag</a:t>
            </a:r>
            <a:r>
              <a:rPr lang="en-US" sz="2200">
                <a:solidFill>
                  <a:srgbClr val="000000"/>
                </a:solidFill>
                <a:latin typeface="Glacial Indifference"/>
                <a:ea typeface="Glacial Indifference"/>
                <a:cs typeface="Glacial Indifference"/>
                <a:sym typeface="Glacial Indifference"/>
              </a:rPr>
              <a:t>e small group discussions on strategies to expand comfort zones.</a:t>
            </a:r>
          </a:p>
          <a:p>
            <a:pPr algn="just"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Fac</a:t>
            </a:r>
            <a:r>
              <a:rPr lang="en-US" sz="2200">
                <a:solidFill>
                  <a:srgbClr val="000000"/>
                </a:solidFill>
                <a:latin typeface="Glacial Indifference"/>
                <a:ea typeface="Glacial Indifference"/>
                <a:cs typeface="Glacial Indifference"/>
                <a:sym typeface="Glacial Indifference"/>
              </a:rPr>
              <a:t>ilitator introduces techniques for stress management, self-care, or gradual exposure.</a:t>
            </a:r>
          </a:p>
          <a:p>
            <a:pPr algn="just"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Opt</a:t>
            </a:r>
            <a:r>
              <a:rPr lang="en-US" sz="2200">
                <a:solidFill>
                  <a:srgbClr val="000000"/>
                </a:solidFill>
                <a:latin typeface="Glacial Indifference"/>
                <a:ea typeface="Glacial Indifference"/>
                <a:cs typeface="Glacial Indifference"/>
                <a:sym typeface="Glacial Indifference"/>
              </a:rPr>
              <a:t>ionally, create a reflection sheet for participants to record insights and action steps.</a:t>
            </a:r>
          </a:p>
          <a:p>
            <a:pPr algn="just">
              <a:lnSpc>
                <a:spcPts val="2860"/>
              </a:lnSpc>
            </a:pPr>
            <a:r>
              <a:rPr lang="en-US" sz="2200">
                <a:solidFill>
                  <a:srgbClr val="000000"/>
                </a:solidFill>
                <a:latin typeface="Glacial Indifference"/>
                <a:ea typeface="Glacial Indifference"/>
                <a:cs typeface="Glacial Indifference"/>
                <a:sym typeface="Glacial Indifference"/>
              </a:rPr>
              <a:t>Adaptation Tips: Can use hypothetical or real scenarios depending on group experience; include reflection discussion for deeper learning.</a:t>
            </a:r>
          </a:p>
        </p:txBody>
      </p:sp>
      <p:sp>
        <p:nvSpPr>
          <p:cNvPr name="Freeform 21" id="21"/>
          <p:cNvSpPr/>
          <p:nvPr/>
        </p:nvSpPr>
        <p:spPr>
          <a:xfrm flipH="false" flipV="false" rot="0">
            <a:off x="-166" y="9566083"/>
            <a:ext cx="18288000" cy="8229600"/>
          </a:xfrm>
          <a:custGeom>
            <a:avLst/>
            <a:gdLst/>
            <a:ahLst/>
            <a:cxnLst/>
            <a:rect r="r" b="b" t="t" l="l"/>
            <a:pathLst>
              <a:path h="8229600" w="18288000">
                <a:moveTo>
                  <a:pt x="0" y="0"/>
                </a:moveTo>
                <a:lnTo>
                  <a:pt x="18288000" y="0"/>
                </a:lnTo>
                <a:lnTo>
                  <a:pt x="18288000" y="8229600"/>
                </a:lnTo>
                <a:lnTo>
                  <a:pt x="0" y="8229600"/>
                </a:lnTo>
                <a:lnTo>
                  <a:pt x="0" y="0"/>
                </a:lnTo>
                <a:close/>
              </a:path>
            </a:pathLst>
          </a:custGeom>
          <a:blipFill>
            <a:blip r:embed="rId2"/>
            <a:stretch>
              <a:fillRect l="0" t="-61111" r="0" b="-61111"/>
            </a:stretch>
          </a:blipFill>
        </p:spPr>
      </p:sp>
      <p:sp>
        <p:nvSpPr>
          <p:cNvPr name="TextBox 22" id="22"/>
          <p:cNvSpPr txBox="true"/>
          <p:nvPr/>
        </p:nvSpPr>
        <p:spPr>
          <a:xfrm rot="0">
            <a:off x="8288061" y="676141"/>
            <a:ext cx="9249497" cy="1222374"/>
          </a:xfrm>
          <a:prstGeom prst="rect">
            <a:avLst/>
          </a:prstGeom>
        </p:spPr>
        <p:txBody>
          <a:bodyPr anchor="t" rtlCol="false" tIns="0" lIns="0" bIns="0" rIns="0">
            <a:spAutoFit/>
          </a:bodyPr>
          <a:lstStyle/>
          <a:p>
            <a:pPr algn="ctr" marL="2158995" indent="-1079497" lvl="1">
              <a:lnSpc>
                <a:spcPts val="8899"/>
              </a:lnSpc>
              <a:buFont typeface="Arial"/>
              <a:buChar char="•"/>
            </a:pPr>
            <a:r>
              <a:rPr lang="en-US" sz="9999">
                <a:solidFill>
                  <a:srgbClr val="000000"/>
                </a:solidFill>
                <a:latin typeface="Bellaboo"/>
                <a:ea typeface="Bellaboo"/>
                <a:cs typeface="Bellaboo"/>
                <a:sym typeface="Bellaboo"/>
              </a:rPr>
              <a:t>Comfort Zones</a:t>
            </a:r>
          </a:p>
        </p:txBody>
      </p:sp>
      <p:sp>
        <p:nvSpPr>
          <p:cNvPr name="TextBox 23" id="23"/>
          <p:cNvSpPr txBox="true"/>
          <p:nvPr/>
        </p:nvSpPr>
        <p:spPr>
          <a:xfrm rot="0">
            <a:off x="1028563" y="571076"/>
            <a:ext cx="8903818" cy="1896618"/>
          </a:xfrm>
          <a:prstGeom prst="rect">
            <a:avLst/>
          </a:prstGeom>
        </p:spPr>
        <p:txBody>
          <a:bodyPr anchor="t" rtlCol="false" tIns="0" lIns="0" bIns="0" rIns="0">
            <a:spAutoFit/>
          </a:bodyPr>
          <a:lstStyle/>
          <a:p>
            <a:pPr algn="l">
              <a:lnSpc>
                <a:spcPts val="7581"/>
              </a:lnSpc>
            </a:pPr>
            <a:r>
              <a:rPr lang="en-US" b="true" sz="5700">
                <a:solidFill>
                  <a:srgbClr val="000000"/>
                </a:solidFill>
                <a:latin typeface="Glacial Indifference Bold"/>
                <a:ea typeface="Glacial Indifference Bold"/>
                <a:cs typeface="Glacial Indifference Bold"/>
                <a:sym typeface="Glacial Indifference Bold"/>
              </a:rPr>
              <a:t>2. TEAM-BUILDING EXERCISES</a:t>
            </a:r>
          </a:p>
        </p:txBody>
      </p:sp>
      <p:grpSp>
        <p:nvGrpSpPr>
          <p:cNvPr name="Group 24" id="24"/>
          <p:cNvGrpSpPr/>
          <p:nvPr/>
        </p:nvGrpSpPr>
        <p:grpSpPr>
          <a:xfrm rot="0">
            <a:off x="1028700" y="7345477"/>
            <a:ext cx="5960858" cy="745107"/>
            <a:chOff x="0" y="0"/>
            <a:chExt cx="7947810" cy="993476"/>
          </a:xfrm>
        </p:grpSpPr>
        <p:grpSp>
          <p:nvGrpSpPr>
            <p:cNvPr name="Group 25" id="25"/>
            <p:cNvGrpSpPr/>
            <p:nvPr/>
          </p:nvGrpSpPr>
          <p:grpSpPr>
            <a:xfrm rot="0">
              <a:off x="0" y="0"/>
              <a:ext cx="7947810" cy="993476"/>
              <a:chOff x="0" y="0"/>
              <a:chExt cx="2006914" cy="250864"/>
            </a:xfrm>
          </p:grpSpPr>
          <p:sp>
            <p:nvSpPr>
              <p:cNvPr name="Freeform 26" id="26"/>
              <p:cNvSpPr/>
              <p:nvPr/>
            </p:nvSpPr>
            <p:spPr>
              <a:xfrm flipH="false" flipV="false" rot="0">
                <a:off x="0" y="0"/>
                <a:ext cx="2006914" cy="250864"/>
              </a:xfrm>
              <a:custGeom>
                <a:avLst/>
                <a:gdLst/>
                <a:ahLst/>
                <a:cxnLst/>
                <a:rect r="r" b="b" t="t" l="l"/>
                <a:pathLst>
                  <a:path h="250864" w="2006914">
                    <a:moveTo>
                      <a:pt x="51816" y="0"/>
                    </a:moveTo>
                    <a:lnTo>
                      <a:pt x="1955098" y="0"/>
                    </a:lnTo>
                    <a:cubicBezTo>
                      <a:pt x="1983715" y="0"/>
                      <a:pt x="2006914" y="23199"/>
                      <a:pt x="2006914" y="51816"/>
                    </a:cubicBezTo>
                    <a:lnTo>
                      <a:pt x="2006914" y="199048"/>
                    </a:lnTo>
                    <a:cubicBezTo>
                      <a:pt x="2006914" y="212791"/>
                      <a:pt x="2001454" y="225970"/>
                      <a:pt x="1991737" y="235688"/>
                    </a:cubicBezTo>
                    <a:cubicBezTo>
                      <a:pt x="1982020" y="245405"/>
                      <a:pt x="1968840" y="250864"/>
                      <a:pt x="1955098" y="250864"/>
                    </a:cubicBezTo>
                    <a:lnTo>
                      <a:pt x="51816" y="250864"/>
                    </a:lnTo>
                    <a:cubicBezTo>
                      <a:pt x="38074" y="250864"/>
                      <a:pt x="24894" y="245405"/>
                      <a:pt x="15177" y="235688"/>
                    </a:cubicBezTo>
                    <a:cubicBezTo>
                      <a:pt x="5459" y="225970"/>
                      <a:pt x="0" y="212791"/>
                      <a:pt x="0" y="199048"/>
                    </a:cubicBezTo>
                    <a:lnTo>
                      <a:pt x="0" y="51816"/>
                    </a:lnTo>
                    <a:cubicBezTo>
                      <a:pt x="0" y="23199"/>
                      <a:pt x="23199" y="0"/>
                      <a:pt x="51816" y="0"/>
                    </a:cubicBezTo>
                    <a:close/>
                  </a:path>
                </a:pathLst>
              </a:custGeom>
              <a:solidFill>
                <a:srgbClr val="66CF7B"/>
              </a:solidFill>
            </p:spPr>
          </p:sp>
          <p:sp>
            <p:nvSpPr>
              <p:cNvPr name="TextBox 27" id="27"/>
              <p:cNvSpPr txBox="true"/>
              <p:nvPr/>
            </p:nvSpPr>
            <p:spPr>
              <a:xfrm>
                <a:off x="0" y="-28575"/>
                <a:ext cx="2006914" cy="279439"/>
              </a:xfrm>
              <a:prstGeom prst="rect">
                <a:avLst/>
              </a:prstGeom>
            </p:spPr>
            <p:txBody>
              <a:bodyPr anchor="ctr" rtlCol="false" tIns="50800" lIns="50800" bIns="50800" rIns="50800"/>
              <a:lstStyle/>
              <a:p>
                <a:pPr algn="ctr">
                  <a:lnSpc>
                    <a:spcPts val="3249"/>
                  </a:lnSpc>
                </a:pPr>
              </a:p>
            </p:txBody>
          </p:sp>
        </p:grpSp>
        <p:sp>
          <p:nvSpPr>
            <p:cNvPr name="TextBox 28" id="28"/>
            <p:cNvSpPr txBox="true"/>
            <p:nvPr/>
          </p:nvSpPr>
          <p:spPr>
            <a:xfrm rot="0">
              <a:off x="0" y="174268"/>
              <a:ext cx="7947810" cy="635415"/>
            </a:xfrm>
            <a:prstGeom prst="rect">
              <a:avLst/>
            </a:prstGeom>
          </p:spPr>
          <p:txBody>
            <a:bodyPr anchor="t" rtlCol="false" tIns="0" lIns="0" bIns="0" rIns="0">
              <a:spAutoFit/>
            </a:bodyPr>
            <a:lstStyle/>
            <a:p>
              <a:pPr algn="ctr" marL="0" indent="0" lvl="0">
                <a:lnSpc>
                  <a:spcPts val="3754"/>
                </a:lnSpc>
                <a:spcBef>
                  <a:spcPct val="0"/>
                </a:spcBef>
              </a:pPr>
              <a:r>
                <a:rPr lang="en-US" b="true" sz="3129">
                  <a:solidFill>
                    <a:srgbClr val="000000"/>
                  </a:solidFill>
                  <a:latin typeface="Glacial Indifference Bold"/>
                  <a:ea typeface="Glacial Indifference Bold"/>
                  <a:cs typeface="Glacial Indifference Bold"/>
                  <a:sym typeface="Glacial Indifference Bold"/>
                </a:rPr>
                <a:t>OUTCOME</a:t>
              </a:r>
            </a:p>
          </p:txBody>
        </p:sp>
      </p:grpSp>
      <p:sp>
        <p:nvSpPr>
          <p:cNvPr name="Freeform 29" id="29"/>
          <p:cNvSpPr/>
          <p:nvPr/>
        </p:nvSpPr>
        <p:spPr>
          <a:xfrm flipH="false" flipV="false" rot="0">
            <a:off x="14745362" y="8685920"/>
            <a:ext cx="3363253" cy="748324"/>
          </a:xfrm>
          <a:custGeom>
            <a:avLst/>
            <a:gdLst/>
            <a:ahLst/>
            <a:cxnLst/>
            <a:rect r="r" b="b" t="t" l="l"/>
            <a:pathLst>
              <a:path h="748324" w="3363253">
                <a:moveTo>
                  <a:pt x="0" y="0"/>
                </a:moveTo>
                <a:lnTo>
                  <a:pt x="3363253" y="0"/>
                </a:lnTo>
                <a:lnTo>
                  <a:pt x="3363253" y="748324"/>
                </a:lnTo>
                <a:lnTo>
                  <a:pt x="0" y="748324"/>
                </a:lnTo>
                <a:lnTo>
                  <a:pt x="0" y="0"/>
                </a:lnTo>
                <a:close/>
              </a:path>
            </a:pathLst>
          </a:custGeom>
          <a:blipFill>
            <a:blip r:embed="rId3"/>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AF8EE"/>
        </a:solidFill>
      </p:bgPr>
    </p:bg>
    <p:spTree>
      <p:nvGrpSpPr>
        <p:cNvPr id="1" name=""/>
        <p:cNvGrpSpPr/>
        <p:nvPr/>
      </p:nvGrpSpPr>
      <p:grpSpPr>
        <a:xfrm>
          <a:off x="0" y="0"/>
          <a:ext cx="0" cy="0"/>
          <a:chOff x="0" y="0"/>
          <a:chExt cx="0" cy="0"/>
        </a:xfrm>
      </p:grpSpPr>
      <p:grpSp>
        <p:nvGrpSpPr>
          <p:cNvPr name="Group 2" id="2"/>
          <p:cNvGrpSpPr/>
          <p:nvPr/>
        </p:nvGrpSpPr>
        <p:grpSpPr>
          <a:xfrm rot="0">
            <a:off x="1028563" y="2753607"/>
            <a:ext cx="5960858" cy="745107"/>
            <a:chOff x="0" y="0"/>
            <a:chExt cx="7947810" cy="993476"/>
          </a:xfrm>
        </p:grpSpPr>
        <p:grpSp>
          <p:nvGrpSpPr>
            <p:cNvPr name="Group 3" id="3"/>
            <p:cNvGrpSpPr/>
            <p:nvPr/>
          </p:nvGrpSpPr>
          <p:grpSpPr>
            <a:xfrm rot="0">
              <a:off x="0" y="0"/>
              <a:ext cx="7947810" cy="993476"/>
              <a:chOff x="0" y="0"/>
              <a:chExt cx="2006914" cy="250864"/>
            </a:xfrm>
          </p:grpSpPr>
          <p:sp>
            <p:nvSpPr>
              <p:cNvPr name="Freeform 4" id="4"/>
              <p:cNvSpPr/>
              <p:nvPr/>
            </p:nvSpPr>
            <p:spPr>
              <a:xfrm flipH="false" flipV="false" rot="0">
                <a:off x="0" y="0"/>
                <a:ext cx="2006914" cy="250864"/>
              </a:xfrm>
              <a:custGeom>
                <a:avLst/>
                <a:gdLst/>
                <a:ahLst/>
                <a:cxnLst/>
                <a:rect r="r" b="b" t="t" l="l"/>
                <a:pathLst>
                  <a:path h="250864" w="2006914">
                    <a:moveTo>
                      <a:pt x="51816" y="0"/>
                    </a:moveTo>
                    <a:lnTo>
                      <a:pt x="1955098" y="0"/>
                    </a:lnTo>
                    <a:cubicBezTo>
                      <a:pt x="1983715" y="0"/>
                      <a:pt x="2006914" y="23199"/>
                      <a:pt x="2006914" y="51816"/>
                    </a:cubicBezTo>
                    <a:lnTo>
                      <a:pt x="2006914" y="199048"/>
                    </a:lnTo>
                    <a:cubicBezTo>
                      <a:pt x="2006914" y="212791"/>
                      <a:pt x="2001454" y="225970"/>
                      <a:pt x="1991737" y="235688"/>
                    </a:cubicBezTo>
                    <a:cubicBezTo>
                      <a:pt x="1982020" y="245405"/>
                      <a:pt x="1968840" y="250864"/>
                      <a:pt x="1955098" y="250864"/>
                    </a:cubicBezTo>
                    <a:lnTo>
                      <a:pt x="51816" y="250864"/>
                    </a:lnTo>
                    <a:cubicBezTo>
                      <a:pt x="38074" y="250864"/>
                      <a:pt x="24894" y="245405"/>
                      <a:pt x="15177" y="235688"/>
                    </a:cubicBezTo>
                    <a:cubicBezTo>
                      <a:pt x="5459" y="225970"/>
                      <a:pt x="0" y="212791"/>
                      <a:pt x="0" y="199048"/>
                    </a:cubicBezTo>
                    <a:lnTo>
                      <a:pt x="0" y="51816"/>
                    </a:lnTo>
                    <a:cubicBezTo>
                      <a:pt x="0" y="23199"/>
                      <a:pt x="23199" y="0"/>
                      <a:pt x="51816" y="0"/>
                    </a:cubicBezTo>
                    <a:close/>
                  </a:path>
                </a:pathLst>
              </a:custGeom>
              <a:solidFill>
                <a:srgbClr val="66CF7B"/>
              </a:solidFill>
            </p:spPr>
          </p:sp>
          <p:sp>
            <p:nvSpPr>
              <p:cNvPr name="TextBox 5" id="5"/>
              <p:cNvSpPr txBox="true"/>
              <p:nvPr/>
            </p:nvSpPr>
            <p:spPr>
              <a:xfrm>
                <a:off x="0" y="-19050"/>
                <a:ext cx="2006914" cy="269914"/>
              </a:xfrm>
              <a:prstGeom prst="rect">
                <a:avLst/>
              </a:prstGeom>
            </p:spPr>
            <p:txBody>
              <a:bodyPr anchor="ctr" rtlCol="false" tIns="50800" lIns="50800" bIns="50800" rIns="50800"/>
              <a:lstStyle/>
              <a:p>
                <a:pPr algn="ctr">
                  <a:lnSpc>
                    <a:spcPts val="3250"/>
                  </a:lnSpc>
                </a:pPr>
              </a:p>
            </p:txBody>
          </p:sp>
        </p:grpSp>
        <p:sp>
          <p:nvSpPr>
            <p:cNvPr name="TextBox 6" id="6"/>
            <p:cNvSpPr txBox="true"/>
            <p:nvPr/>
          </p:nvSpPr>
          <p:spPr>
            <a:xfrm rot="0">
              <a:off x="0" y="174268"/>
              <a:ext cx="7947810" cy="635415"/>
            </a:xfrm>
            <a:prstGeom prst="rect">
              <a:avLst/>
            </a:prstGeom>
          </p:spPr>
          <p:txBody>
            <a:bodyPr anchor="t" rtlCol="false" tIns="0" lIns="0" bIns="0" rIns="0">
              <a:spAutoFit/>
            </a:bodyPr>
            <a:lstStyle/>
            <a:p>
              <a:pPr algn="ctr" marL="0" indent="0" lvl="0">
                <a:lnSpc>
                  <a:spcPts val="3754"/>
                </a:lnSpc>
                <a:spcBef>
                  <a:spcPct val="0"/>
                </a:spcBef>
              </a:pPr>
              <a:r>
                <a:rPr lang="en-US" b="true" sz="3129">
                  <a:solidFill>
                    <a:srgbClr val="000000"/>
                  </a:solidFill>
                  <a:latin typeface="Glacial Indifference Bold"/>
                  <a:ea typeface="Glacial Indifference Bold"/>
                  <a:cs typeface="Glacial Indifference Bold"/>
                  <a:sym typeface="Glacial Indifference Bold"/>
                </a:rPr>
                <a:t>PURPOSE</a:t>
              </a:r>
            </a:p>
          </p:txBody>
        </p:sp>
      </p:grpSp>
      <p:grpSp>
        <p:nvGrpSpPr>
          <p:cNvPr name="Group 7" id="7"/>
          <p:cNvGrpSpPr/>
          <p:nvPr/>
        </p:nvGrpSpPr>
        <p:grpSpPr>
          <a:xfrm rot="0">
            <a:off x="9639105" y="2753607"/>
            <a:ext cx="5960858" cy="745107"/>
            <a:chOff x="0" y="0"/>
            <a:chExt cx="7947810" cy="993476"/>
          </a:xfrm>
        </p:grpSpPr>
        <p:grpSp>
          <p:nvGrpSpPr>
            <p:cNvPr name="Group 8" id="8"/>
            <p:cNvGrpSpPr/>
            <p:nvPr/>
          </p:nvGrpSpPr>
          <p:grpSpPr>
            <a:xfrm rot="0">
              <a:off x="0" y="0"/>
              <a:ext cx="7947810" cy="993476"/>
              <a:chOff x="0" y="0"/>
              <a:chExt cx="2006914" cy="250864"/>
            </a:xfrm>
          </p:grpSpPr>
          <p:sp>
            <p:nvSpPr>
              <p:cNvPr name="Freeform 9" id="9"/>
              <p:cNvSpPr/>
              <p:nvPr/>
            </p:nvSpPr>
            <p:spPr>
              <a:xfrm flipH="false" flipV="false" rot="0">
                <a:off x="0" y="0"/>
                <a:ext cx="2006914" cy="250864"/>
              </a:xfrm>
              <a:custGeom>
                <a:avLst/>
                <a:gdLst/>
                <a:ahLst/>
                <a:cxnLst/>
                <a:rect r="r" b="b" t="t" l="l"/>
                <a:pathLst>
                  <a:path h="250864" w="2006914">
                    <a:moveTo>
                      <a:pt x="51816" y="0"/>
                    </a:moveTo>
                    <a:lnTo>
                      <a:pt x="1955098" y="0"/>
                    </a:lnTo>
                    <a:cubicBezTo>
                      <a:pt x="1983715" y="0"/>
                      <a:pt x="2006914" y="23199"/>
                      <a:pt x="2006914" y="51816"/>
                    </a:cubicBezTo>
                    <a:lnTo>
                      <a:pt x="2006914" y="199048"/>
                    </a:lnTo>
                    <a:cubicBezTo>
                      <a:pt x="2006914" y="212791"/>
                      <a:pt x="2001454" y="225970"/>
                      <a:pt x="1991737" y="235688"/>
                    </a:cubicBezTo>
                    <a:cubicBezTo>
                      <a:pt x="1982020" y="245405"/>
                      <a:pt x="1968840" y="250864"/>
                      <a:pt x="1955098" y="250864"/>
                    </a:cubicBezTo>
                    <a:lnTo>
                      <a:pt x="51816" y="250864"/>
                    </a:lnTo>
                    <a:cubicBezTo>
                      <a:pt x="38074" y="250864"/>
                      <a:pt x="24894" y="245405"/>
                      <a:pt x="15177" y="235688"/>
                    </a:cubicBezTo>
                    <a:cubicBezTo>
                      <a:pt x="5459" y="225970"/>
                      <a:pt x="0" y="212791"/>
                      <a:pt x="0" y="199048"/>
                    </a:cubicBezTo>
                    <a:lnTo>
                      <a:pt x="0" y="51816"/>
                    </a:lnTo>
                    <a:cubicBezTo>
                      <a:pt x="0" y="23199"/>
                      <a:pt x="23199" y="0"/>
                      <a:pt x="51816" y="0"/>
                    </a:cubicBezTo>
                    <a:close/>
                  </a:path>
                </a:pathLst>
              </a:custGeom>
              <a:solidFill>
                <a:srgbClr val="66CF7B"/>
              </a:solidFill>
            </p:spPr>
          </p:sp>
          <p:sp>
            <p:nvSpPr>
              <p:cNvPr name="TextBox 10" id="10"/>
              <p:cNvSpPr txBox="true"/>
              <p:nvPr/>
            </p:nvSpPr>
            <p:spPr>
              <a:xfrm>
                <a:off x="0" y="-28575"/>
                <a:ext cx="2006914" cy="279439"/>
              </a:xfrm>
              <a:prstGeom prst="rect">
                <a:avLst/>
              </a:prstGeom>
            </p:spPr>
            <p:txBody>
              <a:bodyPr anchor="ctr" rtlCol="false" tIns="50800" lIns="50800" bIns="50800" rIns="50800"/>
              <a:lstStyle/>
              <a:p>
                <a:pPr algn="ctr">
                  <a:lnSpc>
                    <a:spcPts val="3249"/>
                  </a:lnSpc>
                </a:pPr>
              </a:p>
            </p:txBody>
          </p:sp>
        </p:grpSp>
        <p:sp>
          <p:nvSpPr>
            <p:cNvPr name="TextBox 11" id="11"/>
            <p:cNvSpPr txBox="true"/>
            <p:nvPr/>
          </p:nvSpPr>
          <p:spPr>
            <a:xfrm rot="0">
              <a:off x="0" y="174268"/>
              <a:ext cx="7947810" cy="635415"/>
            </a:xfrm>
            <a:prstGeom prst="rect">
              <a:avLst/>
            </a:prstGeom>
          </p:spPr>
          <p:txBody>
            <a:bodyPr anchor="t" rtlCol="false" tIns="0" lIns="0" bIns="0" rIns="0">
              <a:spAutoFit/>
            </a:bodyPr>
            <a:lstStyle/>
            <a:p>
              <a:pPr algn="ctr" marL="0" indent="0" lvl="0">
                <a:lnSpc>
                  <a:spcPts val="3754"/>
                </a:lnSpc>
                <a:spcBef>
                  <a:spcPct val="0"/>
                </a:spcBef>
              </a:pPr>
              <a:r>
                <a:rPr lang="en-US" b="true" sz="3129">
                  <a:solidFill>
                    <a:srgbClr val="000000"/>
                  </a:solidFill>
                  <a:latin typeface="Glacial Indifference Bold"/>
                  <a:ea typeface="Glacial Indifference Bold"/>
                  <a:cs typeface="Glacial Indifference Bold"/>
                  <a:sym typeface="Glacial Indifference Bold"/>
                </a:rPr>
                <a:t>STEP-BY-STEP</a:t>
              </a:r>
            </a:p>
          </p:txBody>
        </p:sp>
      </p:grpSp>
      <p:grpSp>
        <p:nvGrpSpPr>
          <p:cNvPr name="Group 12" id="12"/>
          <p:cNvGrpSpPr/>
          <p:nvPr/>
        </p:nvGrpSpPr>
        <p:grpSpPr>
          <a:xfrm rot="0">
            <a:off x="1028563" y="5124870"/>
            <a:ext cx="5960858" cy="745107"/>
            <a:chOff x="0" y="0"/>
            <a:chExt cx="7947810" cy="993476"/>
          </a:xfrm>
        </p:grpSpPr>
        <p:grpSp>
          <p:nvGrpSpPr>
            <p:cNvPr name="Group 13" id="13"/>
            <p:cNvGrpSpPr/>
            <p:nvPr/>
          </p:nvGrpSpPr>
          <p:grpSpPr>
            <a:xfrm rot="0">
              <a:off x="0" y="0"/>
              <a:ext cx="7947810" cy="993476"/>
              <a:chOff x="0" y="0"/>
              <a:chExt cx="2006914" cy="250864"/>
            </a:xfrm>
          </p:grpSpPr>
          <p:sp>
            <p:nvSpPr>
              <p:cNvPr name="Freeform 14" id="14"/>
              <p:cNvSpPr/>
              <p:nvPr/>
            </p:nvSpPr>
            <p:spPr>
              <a:xfrm flipH="false" flipV="false" rot="0">
                <a:off x="0" y="0"/>
                <a:ext cx="2006914" cy="250864"/>
              </a:xfrm>
              <a:custGeom>
                <a:avLst/>
                <a:gdLst/>
                <a:ahLst/>
                <a:cxnLst/>
                <a:rect r="r" b="b" t="t" l="l"/>
                <a:pathLst>
                  <a:path h="250864" w="2006914">
                    <a:moveTo>
                      <a:pt x="51816" y="0"/>
                    </a:moveTo>
                    <a:lnTo>
                      <a:pt x="1955098" y="0"/>
                    </a:lnTo>
                    <a:cubicBezTo>
                      <a:pt x="1983715" y="0"/>
                      <a:pt x="2006914" y="23199"/>
                      <a:pt x="2006914" y="51816"/>
                    </a:cubicBezTo>
                    <a:lnTo>
                      <a:pt x="2006914" y="199048"/>
                    </a:lnTo>
                    <a:cubicBezTo>
                      <a:pt x="2006914" y="212791"/>
                      <a:pt x="2001454" y="225970"/>
                      <a:pt x="1991737" y="235688"/>
                    </a:cubicBezTo>
                    <a:cubicBezTo>
                      <a:pt x="1982020" y="245405"/>
                      <a:pt x="1968840" y="250864"/>
                      <a:pt x="1955098" y="250864"/>
                    </a:cubicBezTo>
                    <a:lnTo>
                      <a:pt x="51816" y="250864"/>
                    </a:lnTo>
                    <a:cubicBezTo>
                      <a:pt x="38074" y="250864"/>
                      <a:pt x="24894" y="245405"/>
                      <a:pt x="15177" y="235688"/>
                    </a:cubicBezTo>
                    <a:cubicBezTo>
                      <a:pt x="5459" y="225970"/>
                      <a:pt x="0" y="212791"/>
                      <a:pt x="0" y="199048"/>
                    </a:cubicBezTo>
                    <a:lnTo>
                      <a:pt x="0" y="51816"/>
                    </a:lnTo>
                    <a:cubicBezTo>
                      <a:pt x="0" y="23199"/>
                      <a:pt x="23199" y="0"/>
                      <a:pt x="51816" y="0"/>
                    </a:cubicBezTo>
                    <a:close/>
                  </a:path>
                </a:pathLst>
              </a:custGeom>
              <a:solidFill>
                <a:srgbClr val="66CF7B"/>
              </a:solidFill>
            </p:spPr>
          </p:sp>
          <p:sp>
            <p:nvSpPr>
              <p:cNvPr name="TextBox 15" id="15"/>
              <p:cNvSpPr txBox="true"/>
              <p:nvPr/>
            </p:nvSpPr>
            <p:spPr>
              <a:xfrm>
                <a:off x="0" y="-28575"/>
                <a:ext cx="2006914" cy="279439"/>
              </a:xfrm>
              <a:prstGeom prst="rect">
                <a:avLst/>
              </a:prstGeom>
            </p:spPr>
            <p:txBody>
              <a:bodyPr anchor="ctr" rtlCol="false" tIns="50800" lIns="50800" bIns="50800" rIns="50800"/>
              <a:lstStyle/>
              <a:p>
                <a:pPr algn="ctr">
                  <a:lnSpc>
                    <a:spcPts val="3249"/>
                  </a:lnSpc>
                </a:pPr>
              </a:p>
            </p:txBody>
          </p:sp>
        </p:grpSp>
        <p:sp>
          <p:nvSpPr>
            <p:cNvPr name="TextBox 16" id="16"/>
            <p:cNvSpPr txBox="true"/>
            <p:nvPr/>
          </p:nvSpPr>
          <p:spPr>
            <a:xfrm rot="0">
              <a:off x="0" y="174268"/>
              <a:ext cx="7947810" cy="635415"/>
            </a:xfrm>
            <a:prstGeom prst="rect">
              <a:avLst/>
            </a:prstGeom>
          </p:spPr>
          <p:txBody>
            <a:bodyPr anchor="t" rtlCol="false" tIns="0" lIns="0" bIns="0" rIns="0">
              <a:spAutoFit/>
            </a:bodyPr>
            <a:lstStyle/>
            <a:p>
              <a:pPr algn="ctr" marL="0" indent="0" lvl="0">
                <a:lnSpc>
                  <a:spcPts val="3754"/>
                </a:lnSpc>
                <a:spcBef>
                  <a:spcPct val="0"/>
                </a:spcBef>
              </a:pPr>
              <a:r>
                <a:rPr lang="en-US" b="true" sz="3129">
                  <a:solidFill>
                    <a:srgbClr val="000000"/>
                  </a:solidFill>
                  <a:latin typeface="Glacial Indifference Bold"/>
                  <a:ea typeface="Glacial Indifference Bold"/>
                  <a:cs typeface="Glacial Indifference Bold"/>
                  <a:sym typeface="Glacial Indifference Bold"/>
                </a:rPr>
                <a:t>RESOURCES</a:t>
              </a:r>
            </a:p>
          </p:txBody>
        </p:sp>
      </p:grpSp>
      <p:sp>
        <p:nvSpPr>
          <p:cNvPr name="TextBox 17" id="17"/>
          <p:cNvSpPr txBox="true"/>
          <p:nvPr/>
        </p:nvSpPr>
        <p:spPr>
          <a:xfrm rot="0">
            <a:off x="198991" y="5938492"/>
            <a:ext cx="7845573" cy="1448435"/>
          </a:xfrm>
          <a:prstGeom prst="rect">
            <a:avLst/>
          </a:prstGeom>
        </p:spPr>
        <p:txBody>
          <a:bodyPr anchor="t" rtlCol="false" tIns="0" lIns="0" bIns="0" rIns="0">
            <a:spAutoFit/>
          </a:bodyPr>
          <a:lstStyle/>
          <a:p>
            <a:pPr algn="ctr">
              <a:lnSpc>
                <a:spcPts val="2860"/>
              </a:lnSpc>
            </a:pPr>
            <a:r>
              <a:rPr lang="en-US" sz="2200">
                <a:solidFill>
                  <a:srgbClr val="000000"/>
                </a:solidFill>
                <a:latin typeface="Glacial Indifference"/>
                <a:ea typeface="Glacial Indifference"/>
                <a:cs typeface="Glacial Indifference"/>
                <a:sym typeface="Glacial Indifference"/>
              </a:rPr>
              <a:t> "Zoom" and "Re-Zoom" by Istvan B</a:t>
            </a:r>
            <a:r>
              <a:rPr lang="en-US" sz="2200">
                <a:solidFill>
                  <a:srgbClr val="000000"/>
                </a:solidFill>
                <a:latin typeface="Glacial Indifference"/>
                <a:ea typeface="Glacial Indifference"/>
                <a:cs typeface="Glacial Indifference"/>
                <a:sym typeface="Glacial Indifference"/>
              </a:rPr>
              <a:t>anyai consist of 30 sequential "pictures within pictures":</a:t>
            </a:r>
          </a:p>
          <a:p>
            <a:pPr algn="ctr">
              <a:lnSpc>
                <a:spcPts val="2860"/>
              </a:lnSpc>
            </a:pPr>
            <a:r>
              <a:rPr lang="en-US" sz="2200">
                <a:solidFill>
                  <a:srgbClr val="000000"/>
                </a:solidFill>
                <a:latin typeface="Glacial Indifference"/>
                <a:ea typeface="Glacial Indifference"/>
                <a:cs typeface="Glacial Indifference"/>
                <a:sym typeface="Glacial Indifference"/>
              </a:rPr>
              <a:t>https://www.scribd.com/document/414526961/281569341-Zoom-Activity-Istvan-Banyai</a:t>
            </a:r>
          </a:p>
        </p:txBody>
      </p:sp>
      <p:sp>
        <p:nvSpPr>
          <p:cNvPr name="TextBox 18" id="18"/>
          <p:cNvSpPr txBox="true"/>
          <p:nvPr/>
        </p:nvSpPr>
        <p:spPr>
          <a:xfrm rot="0">
            <a:off x="424564" y="8347759"/>
            <a:ext cx="7620000" cy="1086485"/>
          </a:xfrm>
          <a:prstGeom prst="rect">
            <a:avLst/>
          </a:prstGeom>
        </p:spPr>
        <p:txBody>
          <a:bodyPr anchor="t" rtlCol="false" tIns="0" lIns="0" bIns="0" rIns="0">
            <a:spAutoFit/>
          </a:bodyPr>
          <a:lstStyle/>
          <a:p>
            <a:pPr algn="ctr">
              <a:lnSpc>
                <a:spcPts val="2860"/>
              </a:lnSpc>
            </a:pPr>
            <a:r>
              <a:rPr lang="en-US" sz="2200">
                <a:solidFill>
                  <a:srgbClr val="000000"/>
                </a:solidFill>
                <a:latin typeface="Glacial Indifference"/>
                <a:ea typeface="Glacial Indifference"/>
                <a:cs typeface="Glacial Indifference"/>
                <a:sym typeface="Glacial Indifference"/>
              </a:rPr>
              <a:t>Enh</a:t>
            </a:r>
            <a:r>
              <a:rPr lang="en-US" sz="2200">
                <a:solidFill>
                  <a:srgbClr val="000000"/>
                </a:solidFill>
                <a:latin typeface="Glacial Indifference"/>
                <a:ea typeface="Glacial Indifference"/>
                <a:cs typeface="Glacial Indifference"/>
                <a:sym typeface="Glacial Indifference"/>
              </a:rPr>
              <a:t>ance</a:t>
            </a:r>
            <a:r>
              <a:rPr lang="en-US" sz="2200">
                <a:solidFill>
                  <a:srgbClr val="000000"/>
                </a:solidFill>
                <a:latin typeface="Glacial Indifference"/>
                <a:ea typeface="Glacial Indifference"/>
                <a:cs typeface="Glacial Indifference"/>
                <a:sym typeface="Glacial Indifference"/>
              </a:rPr>
              <a:t>s teamwork, creative problem-solving, communication clarity, and empathy.</a:t>
            </a:r>
          </a:p>
          <a:p>
            <a:pPr algn="ctr">
              <a:lnSpc>
                <a:spcPts val="2860"/>
              </a:lnSpc>
            </a:pPr>
          </a:p>
        </p:txBody>
      </p:sp>
      <p:sp>
        <p:nvSpPr>
          <p:cNvPr name="TextBox 19" id="19"/>
          <p:cNvSpPr txBox="true"/>
          <p:nvPr/>
        </p:nvSpPr>
        <p:spPr>
          <a:xfrm rot="0">
            <a:off x="198991" y="3891176"/>
            <a:ext cx="7620000" cy="1086485"/>
          </a:xfrm>
          <a:prstGeom prst="rect">
            <a:avLst/>
          </a:prstGeom>
        </p:spPr>
        <p:txBody>
          <a:bodyPr anchor="t" rtlCol="false" tIns="0" lIns="0" bIns="0" rIns="0">
            <a:spAutoFit/>
          </a:bodyPr>
          <a:lstStyle/>
          <a:p>
            <a:pPr algn="ctr">
              <a:lnSpc>
                <a:spcPts val="2860"/>
              </a:lnSpc>
            </a:pPr>
            <a:r>
              <a:rPr lang="en-US" sz="2200">
                <a:solidFill>
                  <a:srgbClr val="000000"/>
                </a:solidFill>
                <a:latin typeface="Glacial Indifference"/>
                <a:ea typeface="Glacial Indifference"/>
                <a:cs typeface="Glacial Indifference"/>
                <a:sym typeface="Glacial Indifference"/>
              </a:rPr>
              <a:t>Develop</a:t>
            </a:r>
            <a:r>
              <a:rPr lang="en-US" sz="2200">
                <a:solidFill>
                  <a:srgbClr val="000000"/>
                </a:solidFill>
                <a:latin typeface="Glacial Indifference"/>
                <a:ea typeface="Glacial Indifference"/>
                <a:cs typeface="Glacial Indifference"/>
                <a:sym typeface="Glacial Indifference"/>
              </a:rPr>
              <a:t> perspective-taking, collaboration, </a:t>
            </a:r>
            <a:r>
              <a:rPr lang="en-US" sz="2200">
                <a:solidFill>
                  <a:srgbClr val="000000"/>
                </a:solidFill>
                <a:latin typeface="Glacial Indifference"/>
                <a:ea typeface="Glacial Indifference"/>
                <a:cs typeface="Glacial Indifference"/>
                <a:sym typeface="Glacial Indifference"/>
              </a:rPr>
              <a:t>and communication skills using visual storytelling. Problem Solving &amp; Communication Exercise</a:t>
            </a:r>
          </a:p>
        </p:txBody>
      </p:sp>
      <p:sp>
        <p:nvSpPr>
          <p:cNvPr name="TextBox 20" id="20"/>
          <p:cNvSpPr txBox="true"/>
          <p:nvPr/>
        </p:nvSpPr>
        <p:spPr>
          <a:xfrm rot="0">
            <a:off x="8288061" y="3755890"/>
            <a:ext cx="9249497" cy="5791835"/>
          </a:xfrm>
          <a:prstGeom prst="rect">
            <a:avLst/>
          </a:prstGeom>
        </p:spPr>
        <p:txBody>
          <a:bodyPr anchor="t" rtlCol="false" tIns="0" lIns="0" bIns="0" rIns="0">
            <a:spAutoFit/>
          </a:bodyPr>
          <a:lstStyle/>
          <a:p>
            <a:pPr algn="just"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Hand out one picture per person (make sure a continuo</a:t>
            </a:r>
            <a:r>
              <a:rPr lang="en-US" sz="2200">
                <a:solidFill>
                  <a:srgbClr val="000000"/>
                </a:solidFill>
                <a:latin typeface="Glacial Indifference"/>
                <a:ea typeface="Glacial Indifference"/>
                <a:cs typeface="Glacial Indifference"/>
                <a:sym typeface="Glacial Indifference"/>
              </a:rPr>
              <a:t>us</a:t>
            </a:r>
            <a:r>
              <a:rPr lang="en-US" sz="2200">
                <a:solidFill>
                  <a:srgbClr val="000000"/>
                </a:solidFill>
                <a:latin typeface="Glacial Indifference"/>
                <a:ea typeface="Glacial Indifference"/>
                <a:cs typeface="Glacial Indifference"/>
                <a:sym typeface="Glacial Indifference"/>
              </a:rPr>
              <a:t> sequence is us</a:t>
            </a:r>
            <a:r>
              <a:rPr lang="en-US" sz="2200">
                <a:solidFill>
                  <a:srgbClr val="000000"/>
                </a:solidFill>
                <a:latin typeface="Glacial Indifference"/>
                <a:ea typeface="Glacial Indifference"/>
                <a:cs typeface="Glacial Indifference"/>
                <a:sym typeface="Glacial Indifference"/>
              </a:rPr>
              <a:t>ed).</a:t>
            </a:r>
          </a:p>
          <a:p>
            <a:pPr algn="just"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Ex</a:t>
            </a:r>
            <a:r>
              <a:rPr lang="en-US" sz="2200">
                <a:solidFill>
                  <a:srgbClr val="000000"/>
                </a:solidFill>
                <a:latin typeface="Glacial Indifference"/>
                <a:ea typeface="Glacial Indifference"/>
                <a:cs typeface="Glacial Indifference"/>
                <a:sym typeface="Glacial Indifference"/>
              </a:rPr>
              <a:t>plain that par</a:t>
            </a:r>
            <a:r>
              <a:rPr lang="en-US" sz="2200">
                <a:solidFill>
                  <a:srgbClr val="000000"/>
                </a:solidFill>
                <a:latin typeface="Glacial Indifference"/>
                <a:ea typeface="Glacial Indifference"/>
                <a:cs typeface="Glacial Indifference"/>
                <a:sym typeface="Glacial Indifference"/>
              </a:rPr>
              <a:t>t</a:t>
            </a:r>
            <a:r>
              <a:rPr lang="en-US" sz="2200">
                <a:solidFill>
                  <a:srgbClr val="000000"/>
                </a:solidFill>
                <a:latin typeface="Glacial Indifference"/>
                <a:ea typeface="Glacial Indifference"/>
                <a:cs typeface="Glacial Indifference"/>
                <a:sym typeface="Glacial Indifference"/>
              </a:rPr>
              <a:t>icipants may only look at their own pictures and must keep their pictures Provide each participant with a hidden illustration from Zoom or Re-Zoom.</a:t>
            </a:r>
          </a:p>
          <a:p>
            <a:pPr algn="just"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Participants describe their im</a:t>
            </a:r>
            <a:r>
              <a:rPr lang="en-US" sz="2200">
                <a:solidFill>
                  <a:srgbClr val="000000"/>
                </a:solidFill>
                <a:latin typeface="Glacial Indifference"/>
                <a:ea typeface="Glacial Indifference"/>
                <a:cs typeface="Glacial Indifference"/>
                <a:sym typeface="Glacial Indifference"/>
              </a:rPr>
              <a:t>ag</a:t>
            </a:r>
            <a:r>
              <a:rPr lang="en-US" sz="2200">
                <a:solidFill>
                  <a:srgbClr val="000000"/>
                </a:solidFill>
                <a:latin typeface="Glacial Indifference"/>
                <a:ea typeface="Glacial Indifference"/>
                <a:cs typeface="Glacial Indifference"/>
                <a:sym typeface="Glacial Indifference"/>
              </a:rPr>
              <a:t>e verbally, without gestures or showing it.</a:t>
            </a:r>
          </a:p>
          <a:p>
            <a:pPr algn="just"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Group collaborates to reconstru</a:t>
            </a:r>
            <a:r>
              <a:rPr lang="en-US" sz="2200">
                <a:solidFill>
                  <a:srgbClr val="000000"/>
                </a:solidFill>
                <a:latin typeface="Glacial Indifference"/>
                <a:ea typeface="Glacial Indifference"/>
                <a:cs typeface="Glacial Indifference"/>
                <a:sym typeface="Glacial Indifference"/>
              </a:rPr>
              <a:t>c</a:t>
            </a:r>
            <a:r>
              <a:rPr lang="en-US" sz="2200">
                <a:solidFill>
                  <a:srgbClr val="000000"/>
                </a:solidFill>
                <a:latin typeface="Glacial Indifference"/>
                <a:ea typeface="Glacial Indifference"/>
                <a:cs typeface="Glacial Indifference"/>
                <a:sym typeface="Glacial Indifference"/>
              </a:rPr>
              <a:t>t the intended sequence of images based on descri</a:t>
            </a:r>
            <a:r>
              <a:rPr lang="en-US" sz="2200">
                <a:solidFill>
                  <a:srgbClr val="000000"/>
                </a:solidFill>
                <a:latin typeface="Glacial Indifference"/>
                <a:ea typeface="Glacial Indifference"/>
                <a:cs typeface="Glacial Indifference"/>
                <a:sym typeface="Glacial Indifference"/>
              </a:rPr>
              <a:t>pt</a:t>
            </a:r>
            <a:r>
              <a:rPr lang="en-US" sz="2200">
                <a:solidFill>
                  <a:srgbClr val="000000"/>
                </a:solidFill>
                <a:latin typeface="Glacial Indifference"/>
                <a:ea typeface="Glacial Indifference"/>
                <a:cs typeface="Glacial Indifference"/>
                <a:sym typeface="Glacial Indifference"/>
              </a:rPr>
              <a:t>ions.</a:t>
            </a:r>
          </a:p>
          <a:p>
            <a:pPr algn="just"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Reveal the actual images to compare and discuss differences.</a:t>
            </a:r>
          </a:p>
          <a:p>
            <a:pPr algn="just"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Debrief: discuss challenges in communication, perspective-taking, and collaboration.</a:t>
            </a:r>
          </a:p>
          <a:p>
            <a:pPr algn="just">
              <a:lnSpc>
                <a:spcPts val="2860"/>
              </a:lnSpc>
            </a:pPr>
            <a:r>
              <a:rPr lang="en-US" sz="2200">
                <a:solidFill>
                  <a:srgbClr val="000000"/>
                </a:solidFill>
                <a:latin typeface="Glacial Indifference"/>
                <a:ea typeface="Glacial Indifference"/>
                <a:cs typeface="Glacial Indifference"/>
                <a:sym typeface="Glacial Indifference"/>
              </a:rPr>
              <a:t>Adaptation Tips: Can be adapted for smaller or larger groups by adjusting the number of illustrations; digital versions possible using slides or QR codes; additional reflection prompts can be added for advanced participants.</a:t>
            </a:r>
          </a:p>
          <a:p>
            <a:pPr algn="just">
              <a:lnSpc>
                <a:spcPts val="2860"/>
              </a:lnSpc>
            </a:pPr>
          </a:p>
          <a:p>
            <a:pPr algn="just">
              <a:lnSpc>
                <a:spcPts val="2860"/>
              </a:lnSpc>
            </a:pPr>
          </a:p>
        </p:txBody>
      </p:sp>
      <p:sp>
        <p:nvSpPr>
          <p:cNvPr name="Freeform 21" id="21"/>
          <p:cNvSpPr/>
          <p:nvPr/>
        </p:nvSpPr>
        <p:spPr>
          <a:xfrm flipH="false" flipV="false" rot="0">
            <a:off x="-166" y="9566083"/>
            <a:ext cx="18288000" cy="8229600"/>
          </a:xfrm>
          <a:custGeom>
            <a:avLst/>
            <a:gdLst/>
            <a:ahLst/>
            <a:cxnLst/>
            <a:rect r="r" b="b" t="t" l="l"/>
            <a:pathLst>
              <a:path h="8229600" w="18288000">
                <a:moveTo>
                  <a:pt x="0" y="0"/>
                </a:moveTo>
                <a:lnTo>
                  <a:pt x="18288000" y="0"/>
                </a:lnTo>
                <a:lnTo>
                  <a:pt x="18288000" y="8229600"/>
                </a:lnTo>
                <a:lnTo>
                  <a:pt x="0" y="8229600"/>
                </a:lnTo>
                <a:lnTo>
                  <a:pt x="0" y="0"/>
                </a:lnTo>
                <a:close/>
              </a:path>
            </a:pathLst>
          </a:custGeom>
          <a:blipFill>
            <a:blip r:embed="rId2"/>
            <a:stretch>
              <a:fillRect l="0" t="-61111" r="0" b="-61111"/>
            </a:stretch>
          </a:blipFill>
        </p:spPr>
      </p:sp>
      <p:sp>
        <p:nvSpPr>
          <p:cNvPr name="TextBox 22" id="22"/>
          <p:cNvSpPr txBox="true"/>
          <p:nvPr/>
        </p:nvSpPr>
        <p:spPr>
          <a:xfrm rot="0">
            <a:off x="8288061" y="676141"/>
            <a:ext cx="9249497" cy="1222374"/>
          </a:xfrm>
          <a:prstGeom prst="rect">
            <a:avLst/>
          </a:prstGeom>
        </p:spPr>
        <p:txBody>
          <a:bodyPr anchor="t" rtlCol="false" tIns="0" lIns="0" bIns="0" rIns="0">
            <a:spAutoFit/>
          </a:bodyPr>
          <a:lstStyle/>
          <a:p>
            <a:pPr algn="ctr" marL="2158995" indent="-1079497" lvl="1">
              <a:lnSpc>
                <a:spcPts val="8899"/>
              </a:lnSpc>
              <a:buFont typeface="Arial"/>
              <a:buChar char="•"/>
            </a:pPr>
            <a:r>
              <a:rPr lang="en-US" sz="9999">
                <a:solidFill>
                  <a:srgbClr val="000000"/>
                </a:solidFill>
                <a:latin typeface="Bellaboo"/>
                <a:ea typeface="Bellaboo"/>
                <a:cs typeface="Bellaboo"/>
                <a:sym typeface="Bellaboo"/>
              </a:rPr>
              <a:t>Zoom Activity</a:t>
            </a:r>
          </a:p>
        </p:txBody>
      </p:sp>
      <p:sp>
        <p:nvSpPr>
          <p:cNvPr name="TextBox 23" id="23"/>
          <p:cNvSpPr txBox="true"/>
          <p:nvPr/>
        </p:nvSpPr>
        <p:spPr>
          <a:xfrm rot="0">
            <a:off x="1028563" y="571076"/>
            <a:ext cx="8903818" cy="1896618"/>
          </a:xfrm>
          <a:prstGeom prst="rect">
            <a:avLst/>
          </a:prstGeom>
        </p:spPr>
        <p:txBody>
          <a:bodyPr anchor="t" rtlCol="false" tIns="0" lIns="0" bIns="0" rIns="0">
            <a:spAutoFit/>
          </a:bodyPr>
          <a:lstStyle/>
          <a:p>
            <a:pPr algn="l">
              <a:lnSpc>
                <a:spcPts val="7581"/>
              </a:lnSpc>
            </a:pPr>
            <a:r>
              <a:rPr lang="en-US" b="true" sz="5700">
                <a:solidFill>
                  <a:srgbClr val="000000"/>
                </a:solidFill>
                <a:latin typeface="Glacial Indifference Bold"/>
                <a:ea typeface="Glacial Indifference Bold"/>
                <a:cs typeface="Glacial Indifference Bold"/>
                <a:sym typeface="Glacial Indifference Bold"/>
              </a:rPr>
              <a:t>2. TEAM-BUILDING EXERCISES</a:t>
            </a:r>
          </a:p>
        </p:txBody>
      </p:sp>
      <p:grpSp>
        <p:nvGrpSpPr>
          <p:cNvPr name="Group 24" id="24"/>
          <p:cNvGrpSpPr/>
          <p:nvPr/>
        </p:nvGrpSpPr>
        <p:grpSpPr>
          <a:xfrm rot="0">
            <a:off x="1028563" y="7482177"/>
            <a:ext cx="5960858" cy="745107"/>
            <a:chOff x="0" y="0"/>
            <a:chExt cx="7947810" cy="993476"/>
          </a:xfrm>
        </p:grpSpPr>
        <p:grpSp>
          <p:nvGrpSpPr>
            <p:cNvPr name="Group 25" id="25"/>
            <p:cNvGrpSpPr/>
            <p:nvPr/>
          </p:nvGrpSpPr>
          <p:grpSpPr>
            <a:xfrm rot="0">
              <a:off x="0" y="0"/>
              <a:ext cx="7947810" cy="993476"/>
              <a:chOff x="0" y="0"/>
              <a:chExt cx="2006914" cy="250864"/>
            </a:xfrm>
          </p:grpSpPr>
          <p:sp>
            <p:nvSpPr>
              <p:cNvPr name="Freeform 26" id="26"/>
              <p:cNvSpPr/>
              <p:nvPr/>
            </p:nvSpPr>
            <p:spPr>
              <a:xfrm flipH="false" flipV="false" rot="0">
                <a:off x="0" y="0"/>
                <a:ext cx="2006914" cy="250864"/>
              </a:xfrm>
              <a:custGeom>
                <a:avLst/>
                <a:gdLst/>
                <a:ahLst/>
                <a:cxnLst/>
                <a:rect r="r" b="b" t="t" l="l"/>
                <a:pathLst>
                  <a:path h="250864" w="2006914">
                    <a:moveTo>
                      <a:pt x="51816" y="0"/>
                    </a:moveTo>
                    <a:lnTo>
                      <a:pt x="1955098" y="0"/>
                    </a:lnTo>
                    <a:cubicBezTo>
                      <a:pt x="1983715" y="0"/>
                      <a:pt x="2006914" y="23199"/>
                      <a:pt x="2006914" y="51816"/>
                    </a:cubicBezTo>
                    <a:lnTo>
                      <a:pt x="2006914" y="199048"/>
                    </a:lnTo>
                    <a:cubicBezTo>
                      <a:pt x="2006914" y="212791"/>
                      <a:pt x="2001454" y="225970"/>
                      <a:pt x="1991737" y="235688"/>
                    </a:cubicBezTo>
                    <a:cubicBezTo>
                      <a:pt x="1982020" y="245405"/>
                      <a:pt x="1968840" y="250864"/>
                      <a:pt x="1955098" y="250864"/>
                    </a:cubicBezTo>
                    <a:lnTo>
                      <a:pt x="51816" y="250864"/>
                    </a:lnTo>
                    <a:cubicBezTo>
                      <a:pt x="38074" y="250864"/>
                      <a:pt x="24894" y="245405"/>
                      <a:pt x="15177" y="235688"/>
                    </a:cubicBezTo>
                    <a:cubicBezTo>
                      <a:pt x="5459" y="225970"/>
                      <a:pt x="0" y="212791"/>
                      <a:pt x="0" y="199048"/>
                    </a:cubicBezTo>
                    <a:lnTo>
                      <a:pt x="0" y="51816"/>
                    </a:lnTo>
                    <a:cubicBezTo>
                      <a:pt x="0" y="23199"/>
                      <a:pt x="23199" y="0"/>
                      <a:pt x="51816" y="0"/>
                    </a:cubicBezTo>
                    <a:close/>
                  </a:path>
                </a:pathLst>
              </a:custGeom>
              <a:solidFill>
                <a:srgbClr val="66CF7B"/>
              </a:solidFill>
            </p:spPr>
          </p:sp>
          <p:sp>
            <p:nvSpPr>
              <p:cNvPr name="TextBox 27" id="27"/>
              <p:cNvSpPr txBox="true"/>
              <p:nvPr/>
            </p:nvSpPr>
            <p:spPr>
              <a:xfrm>
                <a:off x="0" y="-28575"/>
                <a:ext cx="2006914" cy="279439"/>
              </a:xfrm>
              <a:prstGeom prst="rect">
                <a:avLst/>
              </a:prstGeom>
            </p:spPr>
            <p:txBody>
              <a:bodyPr anchor="ctr" rtlCol="false" tIns="50800" lIns="50800" bIns="50800" rIns="50800"/>
              <a:lstStyle/>
              <a:p>
                <a:pPr algn="ctr">
                  <a:lnSpc>
                    <a:spcPts val="3249"/>
                  </a:lnSpc>
                </a:pPr>
              </a:p>
            </p:txBody>
          </p:sp>
        </p:grpSp>
        <p:sp>
          <p:nvSpPr>
            <p:cNvPr name="TextBox 28" id="28"/>
            <p:cNvSpPr txBox="true"/>
            <p:nvPr/>
          </p:nvSpPr>
          <p:spPr>
            <a:xfrm rot="0">
              <a:off x="0" y="174268"/>
              <a:ext cx="7947810" cy="635415"/>
            </a:xfrm>
            <a:prstGeom prst="rect">
              <a:avLst/>
            </a:prstGeom>
          </p:spPr>
          <p:txBody>
            <a:bodyPr anchor="t" rtlCol="false" tIns="0" lIns="0" bIns="0" rIns="0">
              <a:spAutoFit/>
            </a:bodyPr>
            <a:lstStyle/>
            <a:p>
              <a:pPr algn="ctr" marL="0" indent="0" lvl="0">
                <a:lnSpc>
                  <a:spcPts val="3754"/>
                </a:lnSpc>
                <a:spcBef>
                  <a:spcPct val="0"/>
                </a:spcBef>
              </a:pPr>
              <a:r>
                <a:rPr lang="en-US" b="true" sz="3129">
                  <a:solidFill>
                    <a:srgbClr val="000000"/>
                  </a:solidFill>
                  <a:latin typeface="Glacial Indifference Bold"/>
                  <a:ea typeface="Glacial Indifference Bold"/>
                  <a:cs typeface="Glacial Indifference Bold"/>
                  <a:sym typeface="Glacial Indifference Bold"/>
                </a:rPr>
                <a:t>OUTCOME</a:t>
              </a:r>
            </a:p>
          </p:txBody>
        </p:sp>
      </p:grpSp>
      <p:sp>
        <p:nvSpPr>
          <p:cNvPr name="Freeform 29" id="29"/>
          <p:cNvSpPr/>
          <p:nvPr/>
        </p:nvSpPr>
        <p:spPr>
          <a:xfrm flipH="false" flipV="false" rot="0">
            <a:off x="15317971" y="8927903"/>
            <a:ext cx="2969863" cy="660795"/>
          </a:xfrm>
          <a:custGeom>
            <a:avLst/>
            <a:gdLst/>
            <a:ahLst/>
            <a:cxnLst/>
            <a:rect r="r" b="b" t="t" l="l"/>
            <a:pathLst>
              <a:path h="660795" w="2969863">
                <a:moveTo>
                  <a:pt x="0" y="0"/>
                </a:moveTo>
                <a:lnTo>
                  <a:pt x="2969863" y="0"/>
                </a:lnTo>
                <a:lnTo>
                  <a:pt x="2969863" y="660794"/>
                </a:lnTo>
                <a:lnTo>
                  <a:pt x="0" y="660794"/>
                </a:lnTo>
                <a:lnTo>
                  <a:pt x="0" y="0"/>
                </a:lnTo>
                <a:close/>
              </a:path>
            </a:pathLst>
          </a:custGeom>
          <a:blipFill>
            <a:blip r:embed="rId3"/>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AF8EE"/>
        </a:solidFill>
      </p:bgPr>
    </p:bg>
    <p:spTree>
      <p:nvGrpSpPr>
        <p:cNvPr id="1" name=""/>
        <p:cNvGrpSpPr/>
        <p:nvPr/>
      </p:nvGrpSpPr>
      <p:grpSpPr>
        <a:xfrm>
          <a:off x="0" y="0"/>
          <a:ext cx="0" cy="0"/>
          <a:chOff x="0" y="0"/>
          <a:chExt cx="0" cy="0"/>
        </a:xfrm>
      </p:grpSpPr>
      <p:grpSp>
        <p:nvGrpSpPr>
          <p:cNvPr name="Group 2" id="2"/>
          <p:cNvGrpSpPr/>
          <p:nvPr/>
        </p:nvGrpSpPr>
        <p:grpSpPr>
          <a:xfrm rot="0">
            <a:off x="1028563" y="2095140"/>
            <a:ext cx="5960858" cy="745107"/>
            <a:chOff x="0" y="0"/>
            <a:chExt cx="7947810" cy="993476"/>
          </a:xfrm>
        </p:grpSpPr>
        <p:grpSp>
          <p:nvGrpSpPr>
            <p:cNvPr name="Group 3" id="3"/>
            <p:cNvGrpSpPr/>
            <p:nvPr/>
          </p:nvGrpSpPr>
          <p:grpSpPr>
            <a:xfrm rot="0">
              <a:off x="0" y="0"/>
              <a:ext cx="7947810" cy="993476"/>
              <a:chOff x="0" y="0"/>
              <a:chExt cx="2006914" cy="250864"/>
            </a:xfrm>
          </p:grpSpPr>
          <p:sp>
            <p:nvSpPr>
              <p:cNvPr name="Freeform 4" id="4"/>
              <p:cNvSpPr/>
              <p:nvPr/>
            </p:nvSpPr>
            <p:spPr>
              <a:xfrm flipH="false" flipV="false" rot="0">
                <a:off x="0" y="0"/>
                <a:ext cx="2006914" cy="250864"/>
              </a:xfrm>
              <a:custGeom>
                <a:avLst/>
                <a:gdLst/>
                <a:ahLst/>
                <a:cxnLst/>
                <a:rect r="r" b="b" t="t" l="l"/>
                <a:pathLst>
                  <a:path h="250864" w="2006914">
                    <a:moveTo>
                      <a:pt x="51816" y="0"/>
                    </a:moveTo>
                    <a:lnTo>
                      <a:pt x="1955098" y="0"/>
                    </a:lnTo>
                    <a:cubicBezTo>
                      <a:pt x="1983715" y="0"/>
                      <a:pt x="2006914" y="23199"/>
                      <a:pt x="2006914" y="51816"/>
                    </a:cubicBezTo>
                    <a:lnTo>
                      <a:pt x="2006914" y="199048"/>
                    </a:lnTo>
                    <a:cubicBezTo>
                      <a:pt x="2006914" y="212791"/>
                      <a:pt x="2001454" y="225970"/>
                      <a:pt x="1991737" y="235688"/>
                    </a:cubicBezTo>
                    <a:cubicBezTo>
                      <a:pt x="1982020" y="245405"/>
                      <a:pt x="1968840" y="250864"/>
                      <a:pt x="1955098" y="250864"/>
                    </a:cubicBezTo>
                    <a:lnTo>
                      <a:pt x="51816" y="250864"/>
                    </a:lnTo>
                    <a:cubicBezTo>
                      <a:pt x="38074" y="250864"/>
                      <a:pt x="24894" y="245405"/>
                      <a:pt x="15177" y="235688"/>
                    </a:cubicBezTo>
                    <a:cubicBezTo>
                      <a:pt x="5459" y="225970"/>
                      <a:pt x="0" y="212791"/>
                      <a:pt x="0" y="199048"/>
                    </a:cubicBezTo>
                    <a:lnTo>
                      <a:pt x="0" y="51816"/>
                    </a:lnTo>
                    <a:cubicBezTo>
                      <a:pt x="0" y="23199"/>
                      <a:pt x="23199" y="0"/>
                      <a:pt x="51816" y="0"/>
                    </a:cubicBezTo>
                    <a:close/>
                  </a:path>
                </a:pathLst>
              </a:custGeom>
              <a:solidFill>
                <a:srgbClr val="66CF7B"/>
              </a:solidFill>
            </p:spPr>
          </p:sp>
          <p:sp>
            <p:nvSpPr>
              <p:cNvPr name="TextBox 5" id="5"/>
              <p:cNvSpPr txBox="true"/>
              <p:nvPr/>
            </p:nvSpPr>
            <p:spPr>
              <a:xfrm>
                <a:off x="0" y="-19050"/>
                <a:ext cx="2006914" cy="269914"/>
              </a:xfrm>
              <a:prstGeom prst="rect">
                <a:avLst/>
              </a:prstGeom>
            </p:spPr>
            <p:txBody>
              <a:bodyPr anchor="ctr" rtlCol="false" tIns="50800" lIns="50800" bIns="50800" rIns="50800"/>
              <a:lstStyle/>
              <a:p>
                <a:pPr algn="ctr">
                  <a:lnSpc>
                    <a:spcPts val="3250"/>
                  </a:lnSpc>
                </a:pPr>
              </a:p>
            </p:txBody>
          </p:sp>
        </p:grpSp>
        <p:sp>
          <p:nvSpPr>
            <p:cNvPr name="TextBox 6" id="6"/>
            <p:cNvSpPr txBox="true"/>
            <p:nvPr/>
          </p:nvSpPr>
          <p:spPr>
            <a:xfrm rot="0">
              <a:off x="0" y="174268"/>
              <a:ext cx="7947810" cy="635415"/>
            </a:xfrm>
            <a:prstGeom prst="rect">
              <a:avLst/>
            </a:prstGeom>
          </p:spPr>
          <p:txBody>
            <a:bodyPr anchor="t" rtlCol="false" tIns="0" lIns="0" bIns="0" rIns="0">
              <a:spAutoFit/>
            </a:bodyPr>
            <a:lstStyle/>
            <a:p>
              <a:pPr algn="ctr" marL="0" indent="0" lvl="0">
                <a:lnSpc>
                  <a:spcPts val="3754"/>
                </a:lnSpc>
                <a:spcBef>
                  <a:spcPct val="0"/>
                </a:spcBef>
              </a:pPr>
              <a:r>
                <a:rPr lang="en-US" b="true" sz="3129">
                  <a:solidFill>
                    <a:srgbClr val="000000"/>
                  </a:solidFill>
                  <a:latin typeface="Glacial Indifference Bold"/>
                  <a:ea typeface="Glacial Indifference Bold"/>
                  <a:cs typeface="Glacial Indifference Bold"/>
                  <a:sym typeface="Glacial Indifference Bold"/>
                </a:rPr>
                <a:t>PURPOSE</a:t>
              </a:r>
            </a:p>
          </p:txBody>
        </p:sp>
      </p:grpSp>
      <p:grpSp>
        <p:nvGrpSpPr>
          <p:cNvPr name="Group 7" id="7"/>
          <p:cNvGrpSpPr/>
          <p:nvPr/>
        </p:nvGrpSpPr>
        <p:grpSpPr>
          <a:xfrm rot="0">
            <a:off x="9868485" y="1028700"/>
            <a:ext cx="5960858" cy="745107"/>
            <a:chOff x="0" y="0"/>
            <a:chExt cx="7947810" cy="993476"/>
          </a:xfrm>
        </p:grpSpPr>
        <p:grpSp>
          <p:nvGrpSpPr>
            <p:cNvPr name="Group 8" id="8"/>
            <p:cNvGrpSpPr/>
            <p:nvPr/>
          </p:nvGrpSpPr>
          <p:grpSpPr>
            <a:xfrm rot="0">
              <a:off x="0" y="0"/>
              <a:ext cx="7947810" cy="993476"/>
              <a:chOff x="0" y="0"/>
              <a:chExt cx="2006914" cy="250864"/>
            </a:xfrm>
          </p:grpSpPr>
          <p:sp>
            <p:nvSpPr>
              <p:cNvPr name="Freeform 9" id="9"/>
              <p:cNvSpPr/>
              <p:nvPr/>
            </p:nvSpPr>
            <p:spPr>
              <a:xfrm flipH="false" flipV="false" rot="0">
                <a:off x="0" y="0"/>
                <a:ext cx="2006914" cy="250864"/>
              </a:xfrm>
              <a:custGeom>
                <a:avLst/>
                <a:gdLst/>
                <a:ahLst/>
                <a:cxnLst/>
                <a:rect r="r" b="b" t="t" l="l"/>
                <a:pathLst>
                  <a:path h="250864" w="2006914">
                    <a:moveTo>
                      <a:pt x="51816" y="0"/>
                    </a:moveTo>
                    <a:lnTo>
                      <a:pt x="1955098" y="0"/>
                    </a:lnTo>
                    <a:cubicBezTo>
                      <a:pt x="1983715" y="0"/>
                      <a:pt x="2006914" y="23199"/>
                      <a:pt x="2006914" y="51816"/>
                    </a:cubicBezTo>
                    <a:lnTo>
                      <a:pt x="2006914" y="199048"/>
                    </a:lnTo>
                    <a:cubicBezTo>
                      <a:pt x="2006914" y="212791"/>
                      <a:pt x="2001454" y="225970"/>
                      <a:pt x="1991737" y="235688"/>
                    </a:cubicBezTo>
                    <a:cubicBezTo>
                      <a:pt x="1982020" y="245405"/>
                      <a:pt x="1968840" y="250864"/>
                      <a:pt x="1955098" y="250864"/>
                    </a:cubicBezTo>
                    <a:lnTo>
                      <a:pt x="51816" y="250864"/>
                    </a:lnTo>
                    <a:cubicBezTo>
                      <a:pt x="38074" y="250864"/>
                      <a:pt x="24894" y="245405"/>
                      <a:pt x="15177" y="235688"/>
                    </a:cubicBezTo>
                    <a:cubicBezTo>
                      <a:pt x="5459" y="225970"/>
                      <a:pt x="0" y="212791"/>
                      <a:pt x="0" y="199048"/>
                    </a:cubicBezTo>
                    <a:lnTo>
                      <a:pt x="0" y="51816"/>
                    </a:lnTo>
                    <a:cubicBezTo>
                      <a:pt x="0" y="23199"/>
                      <a:pt x="23199" y="0"/>
                      <a:pt x="51816" y="0"/>
                    </a:cubicBezTo>
                    <a:close/>
                  </a:path>
                </a:pathLst>
              </a:custGeom>
              <a:solidFill>
                <a:srgbClr val="66CF7B"/>
              </a:solidFill>
            </p:spPr>
          </p:sp>
          <p:sp>
            <p:nvSpPr>
              <p:cNvPr name="TextBox 10" id="10"/>
              <p:cNvSpPr txBox="true"/>
              <p:nvPr/>
            </p:nvSpPr>
            <p:spPr>
              <a:xfrm>
                <a:off x="0" y="-28575"/>
                <a:ext cx="2006914" cy="279439"/>
              </a:xfrm>
              <a:prstGeom prst="rect">
                <a:avLst/>
              </a:prstGeom>
            </p:spPr>
            <p:txBody>
              <a:bodyPr anchor="ctr" rtlCol="false" tIns="50800" lIns="50800" bIns="50800" rIns="50800"/>
              <a:lstStyle/>
              <a:p>
                <a:pPr algn="ctr">
                  <a:lnSpc>
                    <a:spcPts val="3249"/>
                  </a:lnSpc>
                </a:pPr>
              </a:p>
            </p:txBody>
          </p:sp>
        </p:grpSp>
        <p:sp>
          <p:nvSpPr>
            <p:cNvPr name="TextBox 11" id="11"/>
            <p:cNvSpPr txBox="true"/>
            <p:nvPr/>
          </p:nvSpPr>
          <p:spPr>
            <a:xfrm rot="0">
              <a:off x="0" y="174268"/>
              <a:ext cx="7947810" cy="635415"/>
            </a:xfrm>
            <a:prstGeom prst="rect">
              <a:avLst/>
            </a:prstGeom>
          </p:spPr>
          <p:txBody>
            <a:bodyPr anchor="t" rtlCol="false" tIns="0" lIns="0" bIns="0" rIns="0">
              <a:spAutoFit/>
            </a:bodyPr>
            <a:lstStyle/>
            <a:p>
              <a:pPr algn="ctr" marL="0" indent="0" lvl="0">
                <a:lnSpc>
                  <a:spcPts val="3754"/>
                </a:lnSpc>
                <a:spcBef>
                  <a:spcPct val="0"/>
                </a:spcBef>
              </a:pPr>
              <a:r>
                <a:rPr lang="en-US" b="true" sz="3129">
                  <a:solidFill>
                    <a:srgbClr val="000000"/>
                  </a:solidFill>
                  <a:latin typeface="Glacial Indifference Bold"/>
                  <a:ea typeface="Glacial Indifference Bold"/>
                  <a:cs typeface="Glacial Indifference Bold"/>
                  <a:sym typeface="Glacial Indifference Bold"/>
                </a:rPr>
                <a:t>STEP-BY-STEP</a:t>
              </a:r>
            </a:p>
          </p:txBody>
        </p:sp>
      </p:grpSp>
      <p:grpSp>
        <p:nvGrpSpPr>
          <p:cNvPr name="Group 12" id="12"/>
          <p:cNvGrpSpPr/>
          <p:nvPr/>
        </p:nvGrpSpPr>
        <p:grpSpPr>
          <a:xfrm rot="0">
            <a:off x="1028563" y="4250270"/>
            <a:ext cx="5960858" cy="745107"/>
            <a:chOff x="0" y="0"/>
            <a:chExt cx="7947810" cy="993476"/>
          </a:xfrm>
        </p:grpSpPr>
        <p:grpSp>
          <p:nvGrpSpPr>
            <p:cNvPr name="Group 13" id="13"/>
            <p:cNvGrpSpPr/>
            <p:nvPr/>
          </p:nvGrpSpPr>
          <p:grpSpPr>
            <a:xfrm rot="0">
              <a:off x="0" y="0"/>
              <a:ext cx="7947810" cy="993476"/>
              <a:chOff x="0" y="0"/>
              <a:chExt cx="2006914" cy="250864"/>
            </a:xfrm>
          </p:grpSpPr>
          <p:sp>
            <p:nvSpPr>
              <p:cNvPr name="Freeform 14" id="14"/>
              <p:cNvSpPr/>
              <p:nvPr/>
            </p:nvSpPr>
            <p:spPr>
              <a:xfrm flipH="false" flipV="false" rot="0">
                <a:off x="0" y="0"/>
                <a:ext cx="2006914" cy="250864"/>
              </a:xfrm>
              <a:custGeom>
                <a:avLst/>
                <a:gdLst/>
                <a:ahLst/>
                <a:cxnLst/>
                <a:rect r="r" b="b" t="t" l="l"/>
                <a:pathLst>
                  <a:path h="250864" w="2006914">
                    <a:moveTo>
                      <a:pt x="51816" y="0"/>
                    </a:moveTo>
                    <a:lnTo>
                      <a:pt x="1955098" y="0"/>
                    </a:lnTo>
                    <a:cubicBezTo>
                      <a:pt x="1983715" y="0"/>
                      <a:pt x="2006914" y="23199"/>
                      <a:pt x="2006914" y="51816"/>
                    </a:cubicBezTo>
                    <a:lnTo>
                      <a:pt x="2006914" y="199048"/>
                    </a:lnTo>
                    <a:cubicBezTo>
                      <a:pt x="2006914" y="212791"/>
                      <a:pt x="2001454" y="225970"/>
                      <a:pt x="1991737" y="235688"/>
                    </a:cubicBezTo>
                    <a:cubicBezTo>
                      <a:pt x="1982020" y="245405"/>
                      <a:pt x="1968840" y="250864"/>
                      <a:pt x="1955098" y="250864"/>
                    </a:cubicBezTo>
                    <a:lnTo>
                      <a:pt x="51816" y="250864"/>
                    </a:lnTo>
                    <a:cubicBezTo>
                      <a:pt x="38074" y="250864"/>
                      <a:pt x="24894" y="245405"/>
                      <a:pt x="15177" y="235688"/>
                    </a:cubicBezTo>
                    <a:cubicBezTo>
                      <a:pt x="5459" y="225970"/>
                      <a:pt x="0" y="212791"/>
                      <a:pt x="0" y="199048"/>
                    </a:cubicBezTo>
                    <a:lnTo>
                      <a:pt x="0" y="51816"/>
                    </a:lnTo>
                    <a:cubicBezTo>
                      <a:pt x="0" y="23199"/>
                      <a:pt x="23199" y="0"/>
                      <a:pt x="51816" y="0"/>
                    </a:cubicBezTo>
                    <a:close/>
                  </a:path>
                </a:pathLst>
              </a:custGeom>
              <a:solidFill>
                <a:srgbClr val="66CF7B"/>
              </a:solidFill>
            </p:spPr>
          </p:sp>
          <p:sp>
            <p:nvSpPr>
              <p:cNvPr name="TextBox 15" id="15"/>
              <p:cNvSpPr txBox="true"/>
              <p:nvPr/>
            </p:nvSpPr>
            <p:spPr>
              <a:xfrm>
                <a:off x="0" y="-28575"/>
                <a:ext cx="2006914" cy="279439"/>
              </a:xfrm>
              <a:prstGeom prst="rect">
                <a:avLst/>
              </a:prstGeom>
            </p:spPr>
            <p:txBody>
              <a:bodyPr anchor="ctr" rtlCol="false" tIns="50800" lIns="50800" bIns="50800" rIns="50800"/>
              <a:lstStyle/>
              <a:p>
                <a:pPr algn="ctr">
                  <a:lnSpc>
                    <a:spcPts val="3249"/>
                  </a:lnSpc>
                </a:pPr>
              </a:p>
            </p:txBody>
          </p:sp>
        </p:grpSp>
        <p:sp>
          <p:nvSpPr>
            <p:cNvPr name="TextBox 16" id="16"/>
            <p:cNvSpPr txBox="true"/>
            <p:nvPr/>
          </p:nvSpPr>
          <p:spPr>
            <a:xfrm rot="0">
              <a:off x="0" y="174268"/>
              <a:ext cx="7947810" cy="635415"/>
            </a:xfrm>
            <a:prstGeom prst="rect">
              <a:avLst/>
            </a:prstGeom>
          </p:spPr>
          <p:txBody>
            <a:bodyPr anchor="t" rtlCol="false" tIns="0" lIns="0" bIns="0" rIns="0">
              <a:spAutoFit/>
            </a:bodyPr>
            <a:lstStyle/>
            <a:p>
              <a:pPr algn="ctr" marL="0" indent="0" lvl="0">
                <a:lnSpc>
                  <a:spcPts val="3754"/>
                </a:lnSpc>
                <a:spcBef>
                  <a:spcPct val="0"/>
                </a:spcBef>
              </a:pPr>
              <a:r>
                <a:rPr lang="en-US" b="true" sz="3129">
                  <a:solidFill>
                    <a:srgbClr val="000000"/>
                  </a:solidFill>
                  <a:latin typeface="Glacial Indifference Bold"/>
                  <a:ea typeface="Glacial Indifference Bold"/>
                  <a:cs typeface="Glacial Indifference Bold"/>
                  <a:sym typeface="Glacial Indifference Bold"/>
                </a:rPr>
                <a:t>RESOURCES</a:t>
              </a:r>
            </a:p>
          </p:txBody>
        </p:sp>
      </p:grpSp>
      <p:sp>
        <p:nvSpPr>
          <p:cNvPr name="TextBox 17" id="17"/>
          <p:cNvSpPr txBox="true"/>
          <p:nvPr/>
        </p:nvSpPr>
        <p:spPr>
          <a:xfrm rot="0">
            <a:off x="86205" y="5319227"/>
            <a:ext cx="7845573" cy="1448435"/>
          </a:xfrm>
          <a:prstGeom prst="rect">
            <a:avLst/>
          </a:prstGeom>
        </p:spPr>
        <p:txBody>
          <a:bodyPr anchor="t" rtlCol="false" tIns="0" lIns="0" bIns="0" rIns="0">
            <a:spAutoFit/>
          </a:bodyPr>
          <a:lstStyle/>
          <a:p>
            <a:pPr algn="ctr">
              <a:lnSpc>
                <a:spcPts val="2860"/>
              </a:lnSpc>
            </a:pPr>
            <a:r>
              <a:rPr lang="en-US" sz="2200">
                <a:solidFill>
                  <a:srgbClr val="000000"/>
                </a:solidFill>
                <a:latin typeface="Glacial Indifference"/>
                <a:ea typeface="Glacial Indifference"/>
                <a:cs typeface="Glacial Indifference"/>
                <a:sym typeface="Glacial Indifference"/>
              </a:rPr>
              <a:t>Scenario cards depicting common youth challenges (e.g., </a:t>
            </a:r>
            <a:r>
              <a:rPr lang="en-US" sz="2200">
                <a:solidFill>
                  <a:srgbClr val="000000"/>
                </a:solidFill>
                <a:latin typeface="Glacial Indifference"/>
                <a:ea typeface="Glacial Indifference"/>
                <a:cs typeface="Glacial Indifference"/>
                <a:sym typeface="Glacial Indifference"/>
              </a:rPr>
              <a:t>anxiety, bullying, stress, conflict), optional props (to simulate settings or objects), open space for movement</a:t>
            </a:r>
          </a:p>
          <a:p>
            <a:pPr algn="ctr">
              <a:lnSpc>
                <a:spcPts val="2860"/>
              </a:lnSpc>
            </a:pPr>
            <a:r>
              <a:rPr lang="en-US" sz="2200">
                <a:solidFill>
                  <a:srgbClr val="000000"/>
                </a:solidFill>
                <a:latin typeface="Glacial Indifference"/>
                <a:ea typeface="Glacial Indifference"/>
                <a:cs typeface="Glacial Indifference"/>
                <a:sym typeface="Glacial Indifference"/>
              </a:rPr>
              <a:t>Duration: 20–40 depends on scenarios</a:t>
            </a:r>
          </a:p>
        </p:txBody>
      </p:sp>
      <p:sp>
        <p:nvSpPr>
          <p:cNvPr name="TextBox 18" id="18"/>
          <p:cNvSpPr txBox="true"/>
          <p:nvPr/>
        </p:nvSpPr>
        <p:spPr>
          <a:xfrm rot="0">
            <a:off x="311778" y="8158109"/>
            <a:ext cx="7620000" cy="1086485"/>
          </a:xfrm>
          <a:prstGeom prst="rect">
            <a:avLst/>
          </a:prstGeom>
        </p:spPr>
        <p:txBody>
          <a:bodyPr anchor="t" rtlCol="false" tIns="0" lIns="0" bIns="0" rIns="0">
            <a:spAutoFit/>
          </a:bodyPr>
          <a:lstStyle/>
          <a:p>
            <a:pPr algn="ctr">
              <a:lnSpc>
                <a:spcPts val="2860"/>
              </a:lnSpc>
            </a:pPr>
            <a:r>
              <a:rPr lang="en-US" sz="2200">
                <a:solidFill>
                  <a:srgbClr val="000000"/>
                </a:solidFill>
                <a:latin typeface="Glacial Indifference"/>
                <a:ea typeface="Glacial Indifference"/>
                <a:cs typeface="Glacial Indifference"/>
                <a:sym typeface="Glacial Indifference"/>
              </a:rPr>
              <a:t>Participants g</a:t>
            </a:r>
            <a:r>
              <a:rPr lang="en-US" sz="2200">
                <a:solidFill>
                  <a:srgbClr val="000000"/>
                </a:solidFill>
                <a:latin typeface="Glacial Indifference"/>
                <a:ea typeface="Glacial Indifference"/>
                <a:cs typeface="Glacial Indifference"/>
                <a:sym typeface="Glacial Indifference"/>
              </a:rPr>
              <a:t>ain confidenc</a:t>
            </a:r>
            <a:r>
              <a:rPr lang="en-US" sz="2200">
                <a:solidFill>
                  <a:srgbClr val="000000"/>
                </a:solidFill>
                <a:latin typeface="Glacial Indifference"/>
                <a:ea typeface="Glacial Indifference"/>
                <a:cs typeface="Glacial Indifference"/>
                <a:sym typeface="Glacial Indifference"/>
              </a:rPr>
              <a:t>e, develop practical intervention and communication skills, improve empathy, and learn problem-solving strategies in youth work scenarios.</a:t>
            </a:r>
          </a:p>
        </p:txBody>
      </p:sp>
      <p:sp>
        <p:nvSpPr>
          <p:cNvPr name="TextBox 19" id="19"/>
          <p:cNvSpPr txBox="true"/>
          <p:nvPr/>
        </p:nvSpPr>
        <p:spPr>
          <a:xfrm rot="0">
            <a:off x="198991" y="3163785"/>
            <a:ext cx="7620000" cy="1086485"/>
          </a:xfrm>
          <a:prstGeom prst="rect">
            <a:avLst/>
          </a:prstGeom>
        </p:spPr>
        <p:txBody>
          <a:bodyPr anchor="t" rtlCol="false" tIns="0" lIns="0" bIns="0" rIns="0">
            <a:spAutoFit/>
          </a:bodyPr>
          <a:lstStyle/>
          <a:p>
            <a:pPr algn="ctr">
              <a:lnSpc>
                <a:spcPts val="2860"/>
              </a:lnSpc>
            </a:pPr>
            <a:r>
              <a:rPr lang="en-US" sz="2200">
                <a:solidFill>
                  <a:srgbClr val="000000"/>
                </a:solidFill>
                <a:latin typeface="Glacial Indifference"/>
                <a:ea typeface="Glacial Indifference"/>
                <a:cs typeface="Glacial Indifference"/>
                <a:sym typeface="Glacial Indifference"/>
              </a:rPr>
              <a:t>P</a:t>
            </a:r>
            <a:r>
              <a:rPr lang="en-US" sz="2200">
                <a:solidFill>
                  <a:srgbClr val="000000"/>
                </a:solidFill>
                <a:latin typeface="Glacial Indifference"/>
                <a:ea typeface="Glacial Indifference"/>
                <a:cs typeface="Glacial Indifference"/>
                <a:sym typeface="Glacial Indifference"/>
              </a:rPr>
              <a:t>ractice youth interve</a:t>
            </a:r>
            <a:r>
              <a:rPr lang="en-US" sz="2200">
                <a:solidFill>
                  <a:srgbClr val="000000"/>
                </a:solidFill>
                <a:latin typeface="Glacial Indifference"/>
                <a:ea typeface="Glacial Indifference"/>
                <a:cs typeface="Glacial Indifference"/>
                <a:sym typeface="Glacial Indifference"/>
              </a:rPr>
              <a:t>ntion skills, empathy, problem-solving, and effective communication.</a:t>
            </a:r>
          </a:p>
          <a:p>
            <a:pPr algn="ctr">
              <a:lnSpc>
                <a:spcPts val="2860"/>
              </a:lnSpc>
            </a:pPr>
          </a:p>
        </p:txBody>
      </p:sp>
      <p:sp>
        <p:nvSpPr>
          <p:cNvPr name="TextBox 20" id="20"/>
          <p:cNvSpPr txBox="true"/>
          <p:nvPr/>
        </p:nvSpPr>
        <p:spPr>
          <a:xfrm rot="0">
            <a:off x="7818991" y="2225269"/>
            <a:ext cx="10059845" cy="6515735"/>
          </a:xfrm>
          <a:prstGeom prst="rect">
            <a:avLst/>
          </a:prstGeom>
        </p:spPr>
        <p:txBody>
          <a:bodyPr anchor="t" rtlCol="false" tIns="0" lIns="0" bIns="0" rIns="0">
            <a:spAutoFit/>
          </a:bodyPr>
          <a:lstStyle/>
          <a:p>
            <a:pPr algn="just"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Divide participants into small groups (3–5 people) to ensure everyone has a rol</a:t>
            </a:r>
            <a:r>
              <a:rPr lang="en-US" sz="2200">
                <a:solidFill>
                  <a:srgbClr val="000000"/>
                </a:solidFill>
                <a:latin typeface="Glacial Indifference"/>
                <a:ea typeface="Glacial Indifference"/>
                <a:cs typeface="Glacial Indifference"/>
                <a:sym typeface="Glacial Indifference"/>
              </a:rPr>
              <a:t>e.</a:t>
            </a:r>
          </a:p>
          <a:p>
            <a:pPr algn="just"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Ass</a:t>
            </a:r>
            <a:r>
              <a:rPr lang="en-US" sz="2200">
                <a:solidFill>
                  <a:srgbClr val="000000"/>
                </a:solidFill>
                <a:latin typeface="Glacial Indifference"/>
                <a:ea typeface="Glacial Indifference"/>
                <a:cs typeface="Glacial Indifference"/>
                <a:sym typeface="Glacial Indifference"/>
              </a:rPr>
              <a:t>ign roles: youth worker, young person, and one or more observers.</a:t>
            </a:r>
          </a:p>
          <a:p>
            <a:pPr algn="just"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Distribute scenario cards to each group with a written description of the youth situation.</a:t>
            </a:r>
          </a:p>
          <a:p>
            <a:pPr algn="just"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Allow 2–3 minutes for participants to read and understand the scenario.</a:t>
            </a:r>
          </a:p>
          <a:p>
            <a:pPr algn="just"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Role-play the scenario for 5–10 minutes, encouraging realistic reactions and dialogue.</a:t>
            </a:r>
          </a:p>
          <a:p>
            <a:pPr algn="just"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Observers take notes on communication, emotional support, body language, and strategies used.</a:t>
            </a:r>
          </a:p>
          <a:p>
            <a:pPr algn="just"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After the role-play, observers provide constru</a:t>
            </a:r>
            <a:r>
              <a:rPr lang="en-US" sz="2200">
                <a:solidFill>
                  <a:srgbClr val="000000"/>
                </a:solidFill>
                <a:latin typeface="Glacial Indifference"/>
                <a:ea typeface="Glacial Indifference"/>
                <a:cs typeface="Glacial Indifference"/>
                <a:sym typeface="Glacial Indifference"/>
              </a:rPr>
              <a:t>c</a:t>
            </a:r>
            <a:r>
              <a:rPr lang="en-US" sz="2200">
                <a:solidFill>
                  <a:srgbClr val="000000"/>
                </a:solidFill>
                <a:latin typeface="Glacial Indifference"/>
                <a:ea typeface="Glacial Indifference"/>
                <a:cs typeface="Glacial Indifference"/>
                <a:sym typeface="Glacial Indifference"/>
              </a:rPr>
              <a:t>tive feedback using a structured forma</a:t>
            </a:r>
            <a:r>
              <a:rPr lang="en-US" sz="2200">
                <a:solidFill>
                  <a:srgbClr val="000000"/>
                </a:solidFill>
                <a:latin typeface="Glacial Indifference"/>
                <a:ea typeface="Glacial Indifference"/>
                <a:cs typeface="Glacial Indifference"/>
                <a:sym typeface="Glacial Indifference"/>
              </a:rPr>
              <a:t>t: wh</a:t>
            </a:r>
            <a:r>
              <a:rPr lang="en-US" sz="2200">
                <a:solidFill>
                  <a:srgbClr val="000000"/>
                </a:solidFill>
                <a:latin typeface="Glacial Indifference"/>
                <a:ea typeface="Glacial Indifference"/>
                <a:cs typeface="Glacial Indifference"/>
                <a:sym typeface="Glacial Indifference"/>
              </a:rPr>
              <a:t>at went well, areas for improvement, suggestions for alternative approaches.</a:t>
            </a:r>
          </a:p>
          <a:p>
            <a:pPr algn="just"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Rotat</a:t>
            </a:r>
            <a:r>
              <a:rPr lang="en-US" sz="2200">
                <a:solidFill>
                  <a:srgbClr val="000000"/>
                </a:solidFill>
                <a:latin typeface="Glacial Indifference"/>
                <a:ea typeface="Glacial Indifference"/>
                <a:cs typeface="Glacial Indifference"/>
                <a:sym typeface="Glacial Indifference"/>
              </a:rPr>
              <a:t>e roles so each participant experiences being a youth worker, a young person, and an observer.</a:t>
            </a:r>
          </a:p>
          <a:p>
            <a:pPr algn="just"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Re</a:t>
            </a:r>
            <a:r>
              <a:rPr lang="en-US" sz="2200">
                <a:solidFill>
                  <a:srgbClr val="000000"/>
                </a:solidFill>
                <a:latin typeface="Glacial Indifference"/>
                <a:ea typeface="Glacial Indifference"/>
                <a:cs typeface="Glacial Indifference"/>
                <a:sym typeface="Glacial Indifference"/>
              </a:rPr>
              <a:t>peat role-play with the same or a new scenario to practice multiple skills.</a:t>
            </a:r>
          </a:p>
          <a:p>
            <a:pPr algn="just" marL="474983" indent="-237491" lvl="1">
              <a:lnSpc>
                <a:spcPts val="2860"/>
              </a:lnSpc>
              <a:buAutoNum type="arabicPeriod" startAt="1"/>
            </a:pPr>
            <a:r>
              <a:rPr lang="en-US" sz="2200">
                <a:solidFill>
                  <a:srgbClr val="000000"/>
                </a:solidFill>
                <a:latin typeface="Glacial Indifference"/>
                <a:ea typeface="Glacial Indifference"/>
                <a:cs typeface="Glacial Indifference"/>
                <a:sym typeface="Glacial Indifference"/>
              </a:rPr>
              <a:t>Conclude with a group reflection: discuss emotions, challenges faced, lessons learned, and how the skills can be applied in real youth work contexts.</a:t>
            </a:r>
          </a:p>
          <a:p>
            <a:pPr algn="just">
              <a:lnSpc>
                <a:spcPts val="2860"/>
              </a:lnSpc>
            </a:pPr>
          </a:p>
        </p:txBody>
      </p:sp>
      <p:sp>
        <p:nvSpPr>
          <p:cNvPr name="Freeform 21" id="21"/>
          <p:cNvSpPr/>
          <p:nvPr/>
        </p:nvSpPr>
        <p:spPr>
          <a:xfrm flipH="false" flipV="false" rot="0">
            <a:off x="-166" y="9566083"/>
            <a:ext cx="18288000" cy="8229600"/>
          </a:xfrm>
          <a:custGeom>
            <a:avLst/>
            <a:gdLst/>
            <a:ahLst/>
            <a:cxnLst/>
            <a:rect r="r" b="b" t="t" l="l"/>
            <a:pathLst>
              <a:path h="8229600" w="18288000">
                <a:moveTo>
                  <a:pt x="0" y="0"/>
                </a:moveTo>
                <a:lnTo>
                  <a:pt x="18288000" y="0"/>
                </a:lnTo>
                <a:lnTo>
                  <a:pt x="18288000" y="8229600"/>
                </a:lnTo>
                <a:lnTo>
                  <a:pt x="0" y="8229600"/>
                </a:lnTo>
                <a:lnTo>
                  <a:pt x="0" y="0"/>
                </a:lnTo>
                <a:close/>
              </a:path>
            </a:pathLst>
          </a:custGeom>
          <a:blipFill>
            <a:blip r:embed="rId2"/>
            <a:stretch>
              <a:fillRect l="0" t="-61111" r="0" b="-61111"/>
            </a:stretch>
          </a:blipFill>
        </p:spPr>
      </p:sp>
      <p:sp>
        <p:nvSpPr>
          <p:cNvPr name="TextBox 22" id="22"/>
          <p:cNvSpPr txBox="true"/>
          <p:nvPr/>
        </p:nvSpPr>
        <p:spPr>
          <a:xfrm rot="0">
            <a:off x="1028563" y="571076"/>
            <a:ext cx="8903818" cy="1896618"/>
          </a:xfrm>
          <a:prstGeom prst="rect">
            <a:avLst/>
          </a:prstGeom>
        </p:spPr>
        <p:txBody>
          <a:bodyPr anchor="t" rtlCol="false" tIns="0" lIns="0" bIns="0" rIns="0">
            <a:spAutoFit/>
          </a:bodyPr>
          <a:lstStyle/>
          <a:p>
            <a:pPr algn="l">
              <a:lnSpc>
                <a:spcPts val="7581"/>
              </a:lnSpc>
            </a:pPr>
            <a:r>
              <a:rPr lang="en-US" sz="5700" b="true">
                <a:solidFill>
                  <a:srgbClr val="000000"/>
                </a:solidFill>
                <a:latin typeface="Glacial Indifference Bold"/>
                <a:ea typeface="Glacial Indifference Bold"/>
                <a:cs typeface="Glacial Indifference Bold"/>
                <a:sym typeface="Glacial Indifference Bold"/>
              </a:rPr>
              <a:t>3. ROLE PLAYS</a:t>
            </a:r>
          </a:p>
          <a:p>
            <a:pPr algn="l">
              <a:lnSpc>
                <a:spcPts val="7581"/>
              </a:lnSpc>
            </a:pPr>
          </a:p>
        </p:txBody>
      </p:sp>
      <p:grpSp>
        <p:nvGrpSpPr>
          <p:cNvPr name="Group 23" id="23"/>
          <p:cNvGrpSpPr/>
          <p:nvPr/>
        </p:nvGrpSpPr>
        <p:grpSpPr>
          <a:xfrm rot="0">
            <a:off x="1028563" y="7120087"/>
            <a:ext cx="5960858" cy="745107"/>
            <a:chOff x="0" y="0"/>
            <a:chExt cx="7947810" cy="993476"/>
          </a:xfrm>
        </p:grpSpPr>
        <p:grpSp>
          <p:nvGrpSpPr>
            <p:cNvPr name="Group 24" id="24"/>
            <p:cNvGrpSpPr/>
            <p:nvPr/>
          </p:nvGrpSpPr>
          <p:grpSpPr>
            <a:xfrm rot="0">
              <a:off x="0" y="0"/>
              <a:ext cx="7947810" cy="993476"/>
              <a:chOff x="0" y="0"/>
              <a:chExt cx="2006914" cy="250864"/>
            </a:xfrm>
          </p:grpSpPr>
          <p:sp>
            <p:nvSpPr>
              <p:cNvPr name="Freeform 25" id="25"/>
              <p:cNvSpPr/>
              <p:nvPr/>
            </p:nvSpPr>
            <p:spPr>
              <a:xfrm flipH="false" flipV="false" rot="0">
                <a:off x="0" y="0"/>
                <a:ext cx="2006914" cy="250864"/>
              </a:xfrm>
              <a:custGeom>
                <a:avLst/>
                <a:gdLst/>
                <a:ahLst/>
                <a:cxnLst/>
                <a:rect r="r" b="b" t="t" l="l"/>
                <a:pathLst>
                  <a:path h="250864" w="2006914">
                    <a:moveTo>
                      <a:pt x="51816" y="0"/>
                    </a:moveTo>
                    <a:lnTo>
                      <a:pt x="1955098" y="0"/>
                    </a:lnTo>
                    <a:cubicBezTo>
                      <a:pt x="1983715" y="0"/>
                      <a:pt x="2006914" y="23199"/>
                      <a:pt x="2006914" y="51816"/>
                    </a:cubicBezTo>
                    <a:lnTo>
                      <a:pt x="2006914" y="199048"/>
                    </a:lnTo>
                    <a:cubicBezTo>
                      <a:pt x="2006914" y="212791"/>
                      <a:pt x="2001454" y="225970"/>
                      <a:pt x="1991737" y="235688"/>
                    </a:cubicBezTo>
                    <a:cubicBezTo>
                      <a:pt x="1982020" y="245405"/>
                      <a:pt x="1968840" y="250864"/>
                      <a:pt x="1955098" y="250864"/>
                    </a:cubicBezTo>
                    <a:lnTo>
                      <a:pt x="51816" y="250864"/>
                    </a:lnTo>
                    <a:cubicBezTo>
                      <a:pt x="38074" y="250864"/>
                      <a:pt x="24894" y="245405"/>
                      <a:pt x="15177" y="235688"/>
                    </a:cubicBezTo>
                    <a:cubicBezTo>
                      <a:pt x="5459" y="225970"/>
                      <a:pt x="0" y="212791"/>
                      <a:pt x="0" y="199048"/>
                    </a:cubicBezTo>
                    <a:lnTo>
                      <a:pt x="0" y="51816"/>
                    </a:lnTo>
                    <a:cubicBezTo>
                      <a:pt x="0" y="23199"/>
                      <a:pt x="23199" y="0"/>
                      <a:pt x="51816" y="0"/>
                    </a:cubicBezTo>
                    <a:close/>
                  </a:path>
                </a:pathLst>
              </a:custGeom>
              <a:solidFill>
                <a:srgbClr val="66CF7B"/>
              </a:solidFill>
            </p:spPr>
          </p:sp>
          <p:sp>
            <p:nvSpPr>
              <p:cNvPr name="TextBox 26" id="26"/>
              <p:cNvSpPr txBox="true"/>
              <p:nvPr/>
            </p:nvSpPr>
            <p:spPr>
              <a:xfrm>
                <a:off x="0" y="-28575"/>
                <a:ext cx="2006914" cy="279439"/>
              </a:xfrm>
              <a:prstGeom prst="rect">
                <a:avLst/>
              </a:prstGeom>
            </p:spPr>
            <p:txBody>
              <a:bodyPr anchor="ctr" rtlCol="false" tIns="50800" lIns="50800" bIns="50800" rIns="50800"/>
              <a:lstStyle/>
              <a:p>
                <a:pPr algn="ctr">
                  <a:lnSpc>
                    <a:spcPts val="3249"/>
                  </a:lnSpc>
                </a:pPr>
              </a:p>
            </p:txBody>
          </p:sp>
        </p:grpSp>
        <p:sp>
          <p:nvSpPr>
            <p:cNvPr name="TextBox 27" id="27"/>
            <p:cNvSpPr txBox="true"/>
            <p:nvPr/>
          </p:nvSpPr>
          <p:spPr>
            <a:xfrm rot="0">
              <a:off x="0" y="174268"/>
              <a:ext cx="7947810" cy="635415"/>
            </a:xfrm>
            <a:prstGeom prst="rect">
              <a:avLst/>
            </a:prstGeom>
          </p:spPr>
          <p:txBody>
            <a:bodyPr anchor="t" rtlCol="false" tIns="0" lIns="0" bIns="0" rIns="0">
              <a:spAutoFit/>
            </a:bodyPr>
            <a:lstStyle/>
            <a:p>
              <a:pPr algn="ctr" marL="0" indent="0" lvl="0">
                <a:lnSpc>
                  <a:spcPts val="3754"/>
                </a:lnSpc>
                <a:spcBef>
                  <a:spcPct val="0"/>
                </a:spcBef>
              </a:pPr>
              <a:r>
                <a:rPr lang="en-US" b="true" sz="3129">
                  <a:solidFill>
                    <a:srgbClr val="000000"/>
                  </a:solidFill>
                  <a:latin typeface="Glacial Indifference Bold"/>
                  <a:ea typeface="Glacial Indifference Bold"/>
                  <a:cs typeface="Glacial Indifference Bold"/>
                  <a:sym typeface="Glacial Indifference Bold"/>
                </a:rPr>
                <a:t>OUTCOME</a:t>
              </a:r>
            </a:p>
          </p:txBody>
        </p:sp>
      </p:grpSp>
      <p:sp>
        <p:nvSpPr>
          <p:cNvPr name="Freeform 28" id="28"/>
          <p:cNvSpPr/>
          <p:nvPr/>
        </p:nvSpPr>
        <p:spPr>
          <a:xfrm flipH="false" flipV="false" rot="0">
            <a:off x="14924581" y="8779381"/>
            <a:ext cx="3363253" cy="748324"/>
          </a:xfrm>
          <a:custGeom>
            <a:avLst/>
            <a:gdLst/>
            <a:ahLst/>
            <a:cxnLst/>
            <a:rect r="r" b="b" t="t" l="l"/>
            <a:pathLst>
              <a:path h="748324" w="3363253">
                <a:moveTo>
                  <a:pt x="0" y="0"/>
                </a:moveTo>
                <a:lnTo>
                  <a:pt x="3363253" y="0"/>
                </a:lnTo>
                <a:lnTo>
                  <a:pt x="3363253" y="748324"/>
                </a:lnTo>
                <a:lnTo>
                  <a:pt x="0" y="748324"/>
                </a:lnTo>
                <a:lnTo>
                  <a:pt x="0" y="0"/>
                </a:lnTo>
                <a:close/>
              </a:path>
            </a:pathLst>
          </a:custGeom>
          <a:blipFill>
            <a:blip r:embed="rId3"/>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DAG067RF-mk</dc:identifier>
  <dcterms:modified xsi:type="dcterms:W3CDTF">2011-08-01T06:04:30Z</dcterms:modified>
  <cp:revision>1</cp:revision>
  <dc:title>Interpretation</dc:title>
</cp:coreProperties>
</file>